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45"/>
  </p:notesMasterIdLst>
  <p:handoutMasterIdLst>
    <p:handoutMasterId r:id="rId46"/>
  </p:handoutMasterIdLst>
  <p:sldIdLst>
    <p:sldId id="636139532" r:id="rId5"/>
    <p:sldId id="257" r:id="rId6"/>
    <p:sldId id="385" r:id="rId7"/>
    <p:sldId id="636139535" r:id="rId8"/>
    <p:sldId id="636139557" r:id="rId9"/>
    <p:sldId id="636139570" r:id="rId10"/>
    <p:sldId id="636139571" r:id="rId11"/>
    <p:sldId id="636139572" r:id="rId12"/>
    <p:sldId id="636139574" r:id="rId13"/>
    <p:sldId id="636139575" r:id="rId14"/>
    <p:sldId id="636139577" r:id="rId15"/>
    <p:sldId id="636139427" r:id="rId16"/>
    <p:sldId id="636139579" r:id="rId17"/>
    <p:sldId id="636139580" r:id="rId18"/>
    <p:sldId id="636139581" r:id="rId19"/>
    <p:sldId id="636139584" r:id="rId20"/>
    <p:sldId id="636139585" r:id="rId21"/>
    <p:sldId id="636139530" r:id="rId22"/>
    <p:sldId id="3844" r:id="rId23"/>
    <p:sldId id="636139588" r:id="rId24"/>
    <p:sldId id="636139589" r:id="rId25"/>
    <p:sldId id="636139591" r:id="rId26"/>
    <p:sldId id="636139592" r:id="rId27"/>
    <p:sldId id="636139593" r:id="rId28"/>
    <p:sldId id="636139594" r:id="rId29"/>
    <p:sldId id="636139595" r:id="rId30"/>
    <p:sldId id="636139596" r:id="rId31"/>
    <p:sldId id="636139525" r:id="rId32"/>
    <p:sldId id="636139417" r:id="rId33"/>
    <p:sldId id="636139534" r:id="rId34"/>
    <p:sldId id="636139442" r:id="rId35"/>
    <p:sldId id="636139527" r:id="rId36"/>
    <p:sldId id="636139597" r:id="rId37"/>
    <p:sldId id="636139598" r:id="rId38"/>
    <p:sldId id="636139600" r:id="rId39"/>
    <p:sldId id="636139545" r:id="rId40"/>
    <p:sldId id="636139454" r:id="rId41"/>
    <p:sldId id="636139548" r:id="rId42"/>
    <p:sldId id="636139601" r:id="rId43"/>
    <p:sldId id="636139466" r:id="rId44"/>
  </p:sldIdLst>
  <p:sldSz cx="12192000" cy="6858000"/>
  <p:notesSz cx="6799263" cy="99298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B06808-2D5D-CD14-D592-AD2AC42751FC}" name="Maria Hellbjörn" initials="MH" userId="S::maria.hellbjorn@brightnest.se::8cf3e7af-71c5-4acf-aa8a-bb688ae1ef9e" providerId="AD"/>
  <p188:author id="{62ABB913-E481-9812-363E-8FF162F30455}" name="Johan Larsson" initials="JL" userId="S::johan.larsson@lkab.com::1dd7d424-b8e9-4859-b055-dd594eff5591" providerId="AD"/>
  <p188:author id="{BD51DA68-1780-8ECC-0F63-0F4002294852}" name="Petra Åhl" initials="PÅ" userId="S::petra.ahl.ext@lkab.com::31c2f888-1bca-4894-a7a1-d52392fa1fea" providerId="AD"/>
  <p188:author id="{EE232969-E86A-B877-CDF4-EB056617F971}" name="Kajsa Strand" initials="KS" userId="S::kajsa.strand@brightnest.se::065c2566-293e-4774-a140-9259a3179a96" providerId="AD"/>
  <p188:author id="{F0CD3A8E-BD54-CEEC-D96F-F1771F58E306}" name="Frida Johansson" initials="FJ" userId="S::frida.johansson@brightnest.se::0f2bd49b-528b-4f7b-8f09-2c867f285e77" providerId="AD"/>
  <p188:author id="{5CFBEBB8-20B9-BCB7-D87F-7CD4423CA91D}" name="Linda Karlsson" initials="LK" userId="S::linda.karlsson@lkab.com::a6e14a15-a6de-4972-b60c-8cb496d6396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da Karlsson" initials="LK" lastIdx="91" clrIdx="0">
    <p:extLst>
      <p:ext uri="{19B8F6BF-5375-455C-9EA6-DF929625EA0E}">
        <p15:presenceInfo xmlns:p15="http://schemas.microsoft.com/office/powerpoint/2012/main" userId="S::linda.karlsson@lkab.com::a6e14a15-a6de-4972-b60c-8cb496d639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CE1"/>
    <a:srgbClr val="001E32"/>
    <a:srgbClr val="004369"/>
    <a:srgbClr val="F0EDE2"/>
    <a:srgbClr val="EDF8F2"/>
    <a:srgbClr val="BDBE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C00E8A-EE4F-4779-8B48-F740704FCC9D}" v="13" dt="2023-02-20T15:11:54.048"/>
    <p1510:client id="{C63D6DEA-EE6A-4ED4-B6A3-3CCE4EEC848B}" vWet="4" dt="2023-02-20T15:10:33.058"/>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Karlsson" userId="a6e14a15-a6de-4972-b60c-8cb496d63961" providerId="ADAL" clId="{C63D6DEA-EE6A-4ED4-B6A3-3CCE4EEC848B}"/>
    <pc:docChg chg="modSld sldOrd">
      <pc:chgData name="Linda Karlsson" userId="a6e14a15-a6de-4972-b60c-8cb496d63961" providerId="ADAL" clId="{C63D6DEA-EE6A-4ED4-B6A3-3CCE4EEC848B}" dt="2023-02-15T09:10:25.827" v="7" actId="6549"/>
      <pc:docMkLst>
        <pc:docMk/>
      </pc:docMkLst>
      <pc:sldChg chg="modNotesTx">
        <pc:chgData name="Linda Karlsson" userId="a6e14a15-a6de-4972-b60c-8cb496d63961" providerId="ADAL" clId="{C63D6DEA-EE6A-4ED4-B6A3-3CCE4EEC848B}" dt="2023-02-15T09:08:29.650" v="1" actId="6549"/>
        <pc:sldMkLst>
          <pc:docMk/>
          <pc:sldMk cId="3806454925" sldId="257"/>
        </pc:sldMkLst>
      </pc:sldChg>
      <pc:sldChg chg="modNotesTx">
        <pc:chgData name="Linda Karlsson" userId="a6e14a15-a6de-4972-b60c-8cb496d63961" providerId="ADAL" clId="{C63D6DEA-EE6A-4ED4-B6A3-3CCE4EEC848B}" dt="2023-02-15T09:09:00.941" v="2" actId="6549"/>
        <pc:sldMkLst>
          <pc:docMk/>
          <pc:sldMk cId="3110934141" sldId="3844"/>
        </pc:sldMkLst>
      </pc:sldChg>
      <pc:sldChg chg="modNotesTx">
        <pc:chgData name="Linda Karlsson" userId="a6e14a15-a6de-4972-b60c-8cb496d63961" providerId="ADAL" clId="{C63D6DEA-EE6A-4ED4-B6A3-3CCE4EEC848B}" dt="2023-02-15T09:10:25.827" v="7" actId="6549"/>
        <pc:sldMkLst>
          <pc:docMk/>
          <pc:sldMk cId="452604219" sldId="636139427"/>
        </pc:sldMkLst>
      </pc:sldChg>
      <pc:sldChg chg="ord">
        <pc:chgData name="Linda Karlsson" userId="a6e14a15-a6de-4972-b60c-8cb496d63961" providerId="ADAL" clId="{C63D6DEA-EE6A-4ED4-B6A3-3CCE4EEC848B}" dt="2023-02-15T09:08:12.236" v="0" actId="20578"/>
        <pc:sldMkLst>
          <pc:docMk/>
          <pc:sldMk cId="906795508" sldId="636139532"/>
        </pc:sldMkLst>
      </pc:sldChg>
      <pc:sldChg chg="modSp mod">
        <pc:chgData name="Linda Karlsson" userId="a6e14a15-a6de-4972-b60c-8cb496d63961" providerId="ADAL" clId="{C63D6DEA-EE6A-4ED4-B6A3-3CCE4EEC848B}" dt="2023-02-15T09:10:12.108" v="6" actId="20577"/>
        <pc:sldMkLst>
          <pc:docMk/>
          <pc:sldMk cId="1388354462" sldId="636139535"/>
        </pc:sldMkLst>
        <pc:spChg chg="mod">
          <ac:chgData name="Linda Karlsson" userId="a6e14a15-a6de-4972-b60c-8cb496d63961" providerId="ADAL" clId="{C63D6DEA-EE6A-4ED4-B6A3-3CCE4EEC848B}" dt="2023-02-15T09:10:12.108" v="6" actId="20577"/>
          <ac:spMkLst>
            <pc:docMk/>
            <pc:sldMk cId="1388354462" sldId="636139535"/>
            <ac:spMk id="2" creationId="{BCDC95E3-B2E2-304F-867F-473A5DEC97EA}"/>
          </ac:spMkLst>
        </pc:spChg>
      </pc:sldChg>
      <pc:sldChg chg="modNotesTx">
        <pc:chgData name="Linda Karlsson" userId="a6e14a15-a6de-4972-b60c-8cb496d63961" providerId="ADAL" clId="{C63D6DEA-EE6A-4ED4-B6A3-3CCE4EEC848B}" dt="2023-02-15T09:09:18.799" v="3" actId="6549"/>
        <pc:sldMkLst>
          <pc:docMk/>
          <pc:sldMk cId="3700209939" sldId="636139593"/>
        </pc:sldMkLst>
      </pc:sldChg>
      <pc:sldChg chg="modNotesTx">
        <pc:chgData name="Linda Karlsson" userId="a6e14a15-a6de-4972-b60c-8cb496d63961" providerId="ADAL" clId="{C63D6DEA-EE6A-4ED4-B6A3-3CCE4EEC848B}" dt="2023-02-15T09:09:34.380" v="4" actId="6549"/>
        <pc:sldMkLst>
          <pc:docMk/>
          <pc:sldMk cId="787980715" sldId="636139600"/>
        </pc:sldMkLst>
      </pc:sldChg>
    </pc:docChg>
  </pc:docChgLst>
  <pc:docChgLst>
    <pc:chgData name="Sara Blix" userId="S::sara.blix@lkab.com::205bb384-00ae-4532-882f-a59122cb6ebe" providerId="AD" clId="Web-{36C00E8A-EE4F-4779-8B48-F740704FCC9D}"/>
    <pc:docChg chg="modSld">
      <pc:chgData name="Sara Blix" userId="S::sara.blix@lkab.com::205bb384-00ae-4532-882f-a59122cb6ebe" providerId="AD" clId="Web-{36C00E8A-EE4F-4779-8B48-F740704FCC9D}" dt="2023-02-20T15:11:54.048" v="12" actId="20577"/>
      <pc:docMkLst>
        <pc:docMk/>
      </pc:docMkLst>
      <pc:sldChg chg="addSp delSp modSp">
        <pc:chgData name="Sara Blix" userId="S::sara.blix@lkab.com::205bb384-00ae-4532-882f-a59122cb6ebe" providerId="AD" clId="Web-{36C00E8A-EE4F-4779-8B48-F740704FCC9D}" dt="2023-02-20T15:11:54.048" v="12" actId="20577"/>
        <pc:sldMkLst>
          <pc:docMk/>
          <pc:sldMk cId="608668211" sldId="636139570"/>
        </pc:sldMkLst>
        <pc:spChg chg="add del mod">
          <ac:chgData name="Sara Blix" userId="S::sara.blix@lkab.com::205bb384-00ae-4532-882f-a59122cb6ebe" providerId="AD" clId="Web-{36C00E8A-EE4F-4779-8B48-F740704FCC9D}" dt="2023-02-20T15:11:54.048" v="12" actId="20577"/>
          <ac:spMkLst>
            <pc:docMk/>
            <pc:sldMk cId="608668211" sldId="636139570"/>
            <ac:spMk id="4" creationId="{65FB485D-375B-2143-9701-14B68B02D02F}"/>
          </ac:spMkLst>
        </pc:spChg>
        <pc:spChg chg="add del mod">
          <ac:chgData name="Sara Blix" userId="S::sara.blix@lkab.com::205bb384-00ae-4532-882f-a59122cb6ebe" providerId="AD" clId="Web-{36C00E8A-EE4F-4779-8B48-F740704FCC9D}" dt="2023-02-20T15:11:09.639" v="6"/>
          <ac:spMkLst>
            <pc:docMk/>
            <pc:sldMk cId="608668211" sldId="636139570"/>
            <ac:spMk id="8" creationId="{29A82C25-18EB-D3A2-6B4B-24E8F06FC61C}"/>
          </ac:spMkLst>
        </pc:spChg>
        <pc:spChg chg="add del mod">
          <ac:chgData name="Sara Blix" userId="S::sara.blix@lkab.com::205bb384-00ae-4532-882f-a59122cb6ebe" providerId="AD" clId="Web-{36C00E8A-EE4F-4779-8B48-F740704FCC9D}" dt="2023-02-20T15:11:11.264" v="8"/>
          <ac:spMkLst>
            <pc:docMk/>
            <pc:sldMk cId="608668211" sldId="636139570"/>
            <ac:spMk id="10" creationId="{8F0B7E72-3279-E205-6083-F47ADFF3430E}"/>
          </ac:spMkLst>
        </pc:spChg>
      </pc:sldChg>
      <pc:sldChg chg="addSp delSp modSp">
        <pc:chgData name="Sara Blix" userId="S::sara.blix@lkab.com::205bb384-00ae-4532-882f-a59122cb6ebe" providerId="AD" clId="Web-{36C00E8A-EE4F-4779-8B48-F740704FCC9D}" dt="2023-02-20T15:10:35.559" v="3" actId="14100"/>
        <pc:sldMkLst>
          <pc:docMk/>
          <pc:sldMk cId="3085945126" sldId="636139572"/>
        </pc:sldMkLst>
        <pc:spChg chg="add del mod">
          <ac:chgData name="Sara Blix" userId="S::sara.blix@lkab.com::205bb384-00ae-4532-882f-a59122cb6ebe" providerId="AD" clId="Web-{36C00E8A-EE4F-4779-8B48-F740704FCC9D}" dt="2023-02-20T15:10:35.559" v="3" actId="14100"/>
          <ac:spMkLst>
            <pc:docMk/>
            <pc:sldMk cId="3085945126" sldId="636139572"/>
            <ac:spMk id="4" creationId="{CEFE6F91-7B1D-604E-B6A1-5E1C3190C39F}"/>
          </ac:spMkLst>
        </pc:spChg>
        <pc:spChg chg="add del mod">
          <ac:chgData name="Sara Blix" userId="S::sara.blix@lkab.com::205bb384-00ae-4532-882f-a59122cb6ebe" providerId="AD" clId="Web-{36C00E8A-EE4F-4779-8B48-F740704FCC9D}" dt="2023-02-20T15:10:34.730" v="2"/>
          <ac:spMkLst>
            <pc:docMk/>
            <pc:sldMk cId="3085945126" sldId="636139572"/>
            <ac:spMk id="7" creationId="{40A07106-3ECC-D13B-5D61-89474DC7229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sv-SE" sz="1100"/>
          </a:p>
        </p:txBody>
      </p:sp>
      <p:sp>
        <p:nvSpPr>
          <p:cNvPr id="3" name="Date Placeholder 2"/>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77C72084-30DF-46DB-9058-5279B71EF54D}" type="datetimeFigureOut">
              <a:rPr lang="sv-SE" sz="1100" smtClean="0"/>
              <a:t>2023-02-20</a:t>
            </a:fld>
            <a:endParaRPr lang="sv-SE" sz="1100"/>
          </a:p>
        </p:txBody>
      </p:sp>
      <p:sp>
        <p:nvSpPr>
          <p:cNvPr id="4" name="Footer Placeholder 3"/>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sv-SE" sz="1100"/>
          </a:p>
        </p:txBody>
      </p:sp>
      <p:sp>
        <p:nvSpPr>
          <p:cNvPr id="5" name="Slide Number Placeholder 4"/>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082DB8C0-CCE1-41C6-A765-36D7009159FC}" type="slidenum">
              <a:rPr lang="sv-SE" sz="1100" smtClean="0"/>
              <a:t>‹#›</a:t>
            </a:fld>
            <a:endParaRPr lang="sv-SE" sz="1100"/>
          </a:p>
        </p:txBody>
      </p:sp>
    </p:spTree>
    <p:extLst>
      <p:ext uri="{BB962C8B-B14F-4D97-AF65-F5344CB8AC3E}">
        <p14:creationId xmlns:p14="http://schemas.microsoft.com/office/powerpoint/2010/main" val="2398530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100"/>
            </a:lvl1pPr>
          </a:lstStyle>
          <a:p>
            <a:endParaRPr lang="sv-SE"/>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100"/>
            </a:lvl1pPr>
          </a:lstStyle>
          <a:p>
            <a:fld id="{A3528438-7647-4D4A-9816-D51BFA70F098}" type="datetimeFigureOut">
              <a:rPr lang="sv-SE" smtClean="0"/>
              <a:pPr/>
              <a:t>2023-02-20</a:t>
            </a:fld>
            <a:endParaRPr lang="sv-SE"/>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100"/>
            </a:lvl1pPr>
          </a:lstStyle>
          <a:p>
            <a:endParaRPr lang="sv-SE"/>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100"/>
            </a:lvl1pPr>
          </a:lstStyle>
          <a:p>
            <a:fld id="{D2F5A2E6-992C-4CD8-A79E-ED1C9283D365}" type="slidenum">
              <a:rPr lang="sv-SE" smtClean="0"/>
              <a:pPr/>
              <a:t>‹#›</a:t>
            </a:fld>
            <a:endParaRPr lang="sv-SE"/>
          </a:p>
        </p:txBody>
      </p:sp>
    </p:spTree>
    <p:extLst>
      <p:ext uri="{BB962C8B-B14F-4D97-AF65-F5344CB8AC3E}">
        <p14:creationId xmlns:p14="http://schemas.microsoft.com/office/powerpoint/2010/main" val="2941294168"/>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a:p>
            <a:endParaRPr lang="sv-SE"/>
          </a:p>
        </p:txBody>
      </p:sp>
      <p:sp>
        <p:nvSpPr>
          <p:cNvPr id="4" name="Slide Number Placeholder 3"/>
          <p:cNvSpPr>
            <a:spLocks noGrp="1"/>
          </p:cNvSpPr>
          <p:nvPr>
            <p:ph type="sldNum" sz="quarter" idx="10"/>
          </p:nvPr>
        </p:nvSpPr>
        <p:spPr/>
        <p:txBody>
          <a:bodyPr/>
          <a:lstStyle/>
          <a:p>
            <a:fld id="{207AACB3-0674-4EDB-84D2-ED815A38798F}" type="slidenum">
              <a:rPr lang="sv-SE" smtClean="0"/>
              <a:t>2</a:t>
            </a:fld>
            <a:endParaRPr lang="sv-SE"/>
          </a:p>
        </p:txBody>
      </p:sp>
    </p:spTree>
    <p:extLst>
      <p:ext uri="{BB962C8B-B14F-4D97-AF65-F5344CB8AC3E}">
        <p14:creationId xmlns:p14="http://schemas.microsoft.com/office/powerpoint/2010/main" val="2210514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D2F5A2E6-992C-4CD8-A79E-ED1C9283D365}" type="slidenum">
              <a:rPr lang="sv-SE" smtClean="0"/>
              <a:pPr/>
              <a:t>30</a:t>
            </a:fld>
            <a:endParaRPr lang="sv-SE"/>
          </a:p>
        </p:txBody>
      </p:sp>
    </p:spTree>
    <p:extLst>
      <p:ext uri="{BB962C8B-B14F-4D97-AF65-F5344CB8AC3E}">
        <p14:creationId xmlns:p14="http://schemas.microsoft.com/office/powerpoint/2010/main" val="1421027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sv-SE"/>
              <a:t>Vad menar vi med Säkerheten först?</a:t>
            </a:r>
          </a:p>
          <a:p>
            <a:pPr marL="0" indent="0">
              <a:buNone/>
            </a:pPr>
            <a:r>
              <a:rPr lang="sv-SE"/>
              <a:t>Det här menar vi. </a:t>
            </a:r>
          </a:p>
        </p:txBody>
      </p:sp>
      <p:sp>
        <p:nvSpPr>
          <p:cNvPr id="4" name="Slide Number Placeholder 3"/>
          <p:cNvSpPr>
            <a:spLocks noGrp="1"/>
          </p:cNvSpPr>
          <p:nvPr>
            <p:ph type="sldNum" sz="quarter" idx="5"/>
          </p:nvPr>
        </p:nvSpPr>
        <p:spPr/>
        <p:txBody>
          <a:bodyPr/>
          <a:lstStyle/>
          <a:p>
            <a:fld id="{D2F5A2E6-992C-4CD8-A79E-ED1C9283D365}" type="slidenum">
              <a:rPr lang="sv-SE" smtClean="0"/>
              <a:pPr/>
              <a:t>33</a:t>
            </a:fld>
            <a:endParaRPr lang="sv-SE"/>
          </a:p>
        </p:txBody>
      </p:sp>
    </p:spTree>
    <p:extLst>
      <p:ext uri="{BB962C8B-B14F-4D97-AF65-F5344CB8AC3E}">
        <p14:creationId xmlns:p14="http://schemas.microsoft.com/office/powerpoint/2010/main" val="1042006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highlight>
                <a:srgbClr val="00FF00"/>
              </a:highlight>
            </a:endParaRPr>
          </a:p>
        </p:txBody>
      </p:sp>
      <p:sp>
        <p:nvSpPr>
          <p:cNvPr id="4" name="Slide Number Placeholder 3"/>
          <p:cNvSpPr>
            <a:spLocks noGrp="1"/>
          </p:cNvSpPr>
          <p:nvPr>
            <p:ph type="sldNum" sz="quarter" idx="5"/>
          </p:nvPr>
        </p:nvSpPr>
        <p:spPr/>
        <p:txBody>
          <a:bodyPr/>
          <a:lstStyle/>
          <a:p>
            <a:fld id="{D2F5A2E6-992C-4CD8-A79E-ED1C9283D365}" type="slidenum">
              <a:rPr lang="sv-SE" smtClean="0"/>
              <a:pPr/>
              <a:t>35</a:t>
            </a:fld>
            <a:endParaRPr lang="sv-SE"/>
          </a:p>
        </p:txBody>
      </p:sp>
    </p:spTree>
    <p:extLst>
      <p:ext uri="{BB962C8B-B14F-4D97-AF65-F5344CB8AC3E}">
        <p14:creationId xmlns:p14="http://schemas.microsoft.com/office/powerpoint/2010/main" val="3857867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D2F5A2E6-992C-4CD8-A79E-ED1C9283D365}" type="slidenum">
              <a:rPr lang="sv-SE" smtClean="0"/>
              <a:pPr/>
              <a:t>39</a:t>
            </a:fld>
            <a:endParaRPr lang="sv-SE"/>
          </a:p>
        </p:txBody>
      </p:sp>
    </p:spTree>
    <p:extLst>
      <p:ext uri="{BB962C8B-B14F-4D97-AF65-F5344CB8AC3E}">
        <p14:creationId xmlns:p14="http://schemas.microsoft.com/office/powerpoint/2010/main" val="3276310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07AACB3-0674-4EDB-84D2-ED815A38798F}" type="slidenum">
              <a:rPr lang="sv-SE" smtClean="0"/>
              <a:t>3</a:t>
            </a:fld>
            <a:endParaRPr lang="sv-SE"/>
          </a:p>
        </p:txBody>
      </p:sp>
    </p:spTree>
    <p:extLst>
      <p:ext uri="{BB962C8B-B14F-4D97-AF65-F5344CB8AC3E}">
        <p14:creationId xmlns:p14="http://schemas.microsoft.com/office/powerpoint/2010/main" val="3220031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5"/>
          </p:nvPr>
        </p:nvSpPr>
        <p:spPr/>
        <p:txBody>
          <a:bodyPr/>
          <a:lstStyle/>
          <a:p>
            <a:fld id="{D2F5A2E6-992C-4CD8-A79E-ED1C9283D365}" type="slidenum">
              <a:rPr lang="sv-SE" smtClean="0"/>
              <a:pPr/>
              <a:t>4</a:t>
            </a:fld>
            <a:endParaRPr lang="sv-SE"/>
          </a:p>
        </p:txBody>
      </p:sp>
    </p:spTree>
    <p:extLst>
      <p:ext uri="{BB962C8B-B14F-4D97-AF65-F5344CB8AC3E}">
        <p14:creationId xmlns:p14="http://schemas.microsoft.com/office/powerpoint/2010/main" val="3138933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D2F5A2E6-992C-4CD8-A79E-ED1C9283D365}" type="slidenum">
              <a:rPr lang="sv-SE" smtClean="0"/>
              <a:pPr/>
              <a:t>10</a:t>
            </a:fld>
            <a:endParaRPr lang="sv-SE"/>
          </a:p>
        </p:txBody>
      </p:sp>
    </p:spTree>
    <p:extLst>
      <p:ext uri="{BB962C8B-B14F-4D97-AF65-F5344CB8AC3E}">
        <p14:creationId xmlns:p14="http://schemas.microsoft.com/office/powerpoint/2010/main" val="1036365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2F5A2E6-992C-4CD8-A79E-ED1C9283D365}" type="slidenum">
              <a:rPr lang="sv-SE" smtClean="0"/>
              <a:pPr/>
              <a:t>12</a:t>
            </a:fld>
            <a:endParaRPr lang="sv-SE"/>
          </a:p>
        </p:txBody>
      </p:sp>
    </p:spTree>
    <p:extLst>
      <p:ext uri="{BB962C8B-B14F-4D97-AF65-F5344CB8AC3E}">
        <p14:creationId xmlns:p14="http://schemas.microsoft.com/office/powerpoint/2010/main" val="2106051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207AACB3-0674-4EDB-84D2-ED815A38798F}" type="slidenum">
              <a:rPr lang="sv-SE" smtClean="0"/>
              <a:t>19</a:t>
            </a:fld>
            <a:endParaRPr lang="sv-SE"/>
          </a:p>
        </p:txBody>
      </p:sp>
    </p:spTree>
    <p:extLst>
      <p:ext uri="{BB962C8B-B14F-4D97-AF65-F5344CB8AC3E}">
        <p14:creationId xmlns:p14="http://schemas.microsoft.com/office/powerpoint/2010/main" val="638961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a:p>
        </p:txBody>
      </p:sp>
      <p:sp>
        <p:nvSpPr>
          <p:cNvPr id="4" name="Slide Number Placeholder 3"/>
          <p:cNvSpPr>
            <a:spLocks noGrp="1"/>
          </p:cNvSpPr>
          <p:nvPr>
            <p:ph type="sldNum" sz="quarter" idx="5"/>
          </p:nvPr>
        </p:nvSpPr>
        <p:spPr/>
        <p:txBody>
          <a:bodyPr/>
          <a:lstStyle/>
          <a:p>
            <a:fld id="{D2F5A2E6-992C-4CD8-A79E-ED1C9283D365}" type="slidenum">
              <a:rPr lang="sv-SE" smtClean="0"/>
              <a:pPr/>
              <a:t>21</a:t>
            </a:fld>
            <a:endParaRPr lang="sv-SE"/>
          </a:p>
        </p:txBody>
      </p:sp>
    </p:spTree>
    <p:extLst>
      <p:ext uri="{BB962C8B-B14F-4D97-AF65-F5344CB8AC3E}">
        <p14:creationId xmlns:p14="http://schemas.microsoft.com/office/powerpoint/2010/main" val="3064208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endParaRPr lang="sv-SE" sz="1600">
              <a:highlight>
                <a:srgbClr val="FF0000"/>
              </a:highlight>
            </a:endParaRPr>
          </a:p>
        </p:txBody>
      </p:sp>
      <p:sp>
        <p:nvSpPr>
          <p:cNvPr id="4" name="Slide Number Placeholder 3"/>
          <p:cNvSpPr>
            <a:spLocks noGrp="1"/>
          </p:cNvSpPr>
          <p:nvPr>
            <p:ph type="sldNum" sz="quarter" idx="5"/>
          </p:nvPr>
        </p:nvSpPr>
        <p:spPr/>
        <p:txBody>
          <a:bodyPr/>
          <a:lstStyle/>
          <a:p>
            <a:fld id="{D2F5A2E6-992C-4CD8-A79E-ED1C9283D365}" type="slidenum">
              <a:rPr lang="sv-SE" smtClean="0"/>
              <a:pPr/>
              <a:t>24</a:t>
            </a:fld>
            <a:endParaRPr lang="sv-SE"/>
          </a:p>
        </p:txBody>
      </p:sp>
    </p:spTree>
    <p:extLst>
      <p:ext uri="{BB962C8B-B14F-4D97-AF65-F5344CB8AC3E}">
        <p14:creationId xmlns:p14="http://schemas.microsoft.com/office/powerpoint/2010/main" val="1508364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endParaRPr lang="sv-SE" sz="1600">
              <a:highlight>
                <a:srgbClr val="FF0000"/>
              </a:highlight>
            </a:endParaRPr>
          </a:p>
        </p:txBody>
      </p:sp>
      <p:sp>
        <p:nvSpPr>
          <p:cNvPr id="4" name="Slide Number Placeholder 3"/>
          <p:cNvSpPr>
            <a:spLocks noGrp="1"/>
          </p:cNvSpPr>
          <p:nvPr>
            <p:ph type="sldNum" sz="quarter" idx="5"/>
          </p:nvPr>
        </p:nvSpPr>
        <p:spPr/>
        <p:txBody>
          <a:bodyPr/>
          <a:lstStyle/>
          <a:p>
            <a:fld id="{D2F5A2E6-992C-4CD8-A79E-ED1C9283D365}" type="slidenum">
              <a:rPr lang="sv-SE" smtClean="0"/>
              <a:pPr/>
              <a:t>26</a:t>
            </a:fld>
            <a:endParaRPr lang="sv-SE"/>
          </a:p>
        </p:txBody>
      </p:sp>
    </p:spTree>
    <p:extLst>
      <p:ext uri="{BB962C8B-B14F-4D97-AF65-F5344CB8AC3E}">
        <p14:creationId xmlns:p14="http://schemas.microsoft.com/office/powerpoint/2010/main" val="3587957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tart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3275" y="1844675"/>
            <a:ext cx="7990090" cy="2424817"/>
          </a:xfrm>
        </p:spPr>
        <p:txBody>
          <a:bodyPr anchor="b"/>
          <a:lstStyle>
            <a:lvl1pPr algn="l">
              <a:defRPr sz="5400">
                <a:solidFill>
                  <a:schemeClr val="bg1"/>
                </a:solidFill>
              </a:defRPr>
            </a:lvl1pPr>
          </a:lstStyle>
          <a:p>
            <a:r>
              <a:rPr lang="sv-SE"/>
              <a:t>Click to add title</a:t>
            </a:r>
          </a:p>
        </p:txBody>
      </p:sp>
      <p:sp>
        <p:nvSpPr>
          <p:cNvPr id="3" name="Subtitle 2"/>
          <p:cNvSpPr>
            <a:spLocks noGrp="1"/>
          </p:cNvSpPr>
          <p:nvPr>
            <p:ph type="subTitle" idx="1" hasCustomPrompt="1"/>
          </p:nvPr>
        </p:nvSpPr>
        <p:spPr>
          <a:xfrm>
            <a:off x="803275" y="4901452"/>
            <a:ext cx="7990090" cy="1191373"/>
          </a:xfrm>
        </p:spPr>
        <p:txBody>
          <a:bodyPr>
            <a:noAutofit/>
          </a:bodyPr>
          <a:lstStyle>
            <a:lvl1pPr marL="0" indent="0" algn="l">
              <a:spcBef>
                <a:spcPts val="0"/>
              </a:spcBef>
              <a:spcAft>
                <a:spcPts val="600"/>
              </a:spcAft>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Click to add sub title</a:t>
            </a:r>
          </a:p>
        </p:txBody>
      </p:sp>
      <p:cxnSp>
        <p:nvCxnSpPr>
          <p:cNvPr id="10" name="Straight Connector 9"/>
          <p:cNvCxnSpPr/>
          <p:nvPr userDrawn="1"/>
        </p:nvCxnSpPr>
        <p:spPr>
          <a:xfrm>
            <a:off x="803275" y="4544499"/>
            <a:ext cx="799009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3577" y="434566"/>
            <a:ext cx="1554536" cy="371191"/>
          </a:xfrm>
          <a:prstGeom prst="rect">
            <a:avLst/>
          </a:prstGeom>
        </p:spPr>
      </p:pic>
    </p:spTree>
    <p:extLst>
      <p:ext uri="{BB962C8B-B14F-4D97-AF65-F5344CB8AC3E}">
        <p14:creationId xmlns:p14="http://schemas.microsoft.com/office/powerpoint/2010/main" val="287475022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Heading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sv-SE"/>
              <a:t>Click to add title</a:t>
            </a:r>
          </a:p>
        </p:txBody>
      </p:sp>
      <p:sp>
        <p:nvSpPr>
          <p:cNvPr id="6" name="Date Placeholder 5"/>
          <p:cNvSpPr>
            <a:spLocks noGrp="1"/>
          </p:cNvSpPr>
          <p:nvPr>
            <p:ph type="dt" sz="half" idx="10"/>
          </p:nvPr>
        </p:nvSpPr>
        <p:spPr/>
        <p:txBody>
          <a:bodyPr/>
          <a:lstStyle/>
          <a:p>
            <a:r>
              <a:rPr lang="sv-SE"/>
              <a:t>01 juni 2021</a:t>
            </a:r>
          </a:p>
        </p:txBody>
      </p:sp>
      <p:sp>
        <p:nvSpPr>
          <p:cNvPr id="7" name="Footer Placeholder 6"/>
          <p:cNvSpPr>
            <a:spLocks noGrp="1"/>
          </p:cNvSpPr>
          <p:nvPr>
            <p:ph type="ftr" sz="quarter" idx="11"/>
          </p:nvPr>
        </p:nvSpPr>
        <p:spPr/>
        <p:txBody>
          <a:bodyPr/>
          <a:lstStyle/>
          <a:p>
            <a:endParaRPr lang="sv-SE"/>
          </a:p>
        </p:txBody>
      </p:sp>
      <p:sp>
        <p:nvSpPr>
          <p:cNvPr id="8" name="Slide Number Placeholder 7"/>
          <p:cNvSpPr>
            <a:spLocks noGrp="1"/>
          </p:cNvSpPr>
          <p:nvPr>
            <p:ph type="sldNum" sz="quarter" idx="12"/>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222202805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sv-SE"/>
              <a:t>01 juni 2021</a:t>
            </a:r>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3908460706"/>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and Image">
    <p:spTree>
      <p:nvGrpSpPr>
        <p:cNvPr id="1" name=""/>
        <p:cNvGrpSpPr/>
        <p:nvPr/>
      </p:nvGrpSpPr>
      <p:grpSpPr>
        <a:xfrm>
          <a:off x="0" y="0"/>
          <a:ext cx="0" cy="0"/>
          <a:chOff x="0" y="0"/>
          <a:chExt cx="0" cy="0"/>
        </a:xfrm>
      </p:grpSpPr>
      <p:sp>
        <p:nvSpPr>
          <p:cNvPr id="9" name="Picture Placeholder 16"/>
          <p:cNvSpPr>
            <a:spLocks noGrp="1"/>
          </p:cNvSpPr>
          <p:nvPr>
            <p:ph type="pic" sz="quarter" idx="15"/>
          </p:nvPr>
        </p:nvSpPr>
        <p:spPr>
          <a:xfrm>
            <a:off x="6109789" y="0"/>
            <a:ext cx="6082211" cy="6357600"/>
          </a:xfrm>
          <a:solidFill>
            <a:schemeClr val="bg2"/>
          </a:solidFill>
        </p:spPr>
        <p:txBody>
          <a:bodyPr anchor="ctr"/>
          <a:lstStyle>
            <a:lvl1pPr marL="0" indent="0" algn="ctr">
              <a:buNone/>
              <a:defRPr/>
            </a:lvl1pPr>
          </a:lstStyle>
          <a:p>
            <a:r>
              <a:rPr lang="sv-SE"/>
              <a:t>Klicka på ikonen för att lägga till en bild</a:t>
            </a:r>
          </a:p>
        </p:txBody>
      </p:sp>
      <p:sp>
        <p:nvSpPr>
          <p:cNvPr id="13" name="Content Placeholder 2"/>
          <p:cNvSpPr>
            <a:spLocks noGrp="1"/>
          </p:cNvSpPr>
          <p:nvPr>
            <p:ph idx="1" hasCustomPrompt="1"/>
          </p:nvPr>
        </p:nvSpPr>
        <p:spPr>
          <a:xfrm>
            <a:off x="803276" y="1863177"/>
            <a:ext cx="4858222" cy="4229648"/>
          </a:xfrm>
        </p:spPr>
        <p:txBody>
          <a:body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4" name="Date Placeholder 13"/>
          <p:cNvSpPr>
            <a:spLocks noGrp="1"/>
          </p:cNvSpPr>
          <p:nvPr>
            <p:ph type="dt" sz="half" idx="16"/>
          </p:nvPr>
        </p:nvSpPr>
        <p:spPr/>
        <p:txBody>
          <a:bodyPr/>
          <a:lstStyle/>
          <a:p>
            <a:r>
              <a:rPr lang="sv-SE"/>
              <a:t>01 juni 2021</a:t>
            </a:r>
          </a:p>
        </p:txBody>
      </p:sp>
      <p:sp>
        <p:nvSpPr>
          <p:cNvPr id="15" name="Footer Placeholder 14"/>
          <p:cNvSpPr>
            <a:spLocks noGrp="1"/>
          </p:cNvSpPr>
          <p:nvPr>
            <p:ph type="ftr" sz="quarter" idx="17"/>
          </p:nvPr>
        </p:nvSpPr>
        <p:spPr/>
        <p:txBody>
          <a:bodyPr/>
          <a:lstStyle/>
          <a:p>
            <a:endParaRPr lang="sv-SE"/>
          </a:p>
        </p:txBody>
      </p:sp>
      <p:sp>
        <p:nvSpPr>
          <p:cNvPr id="16" name="Slide Number Placeholder 15"/>
          <p:cNvSpPr>
            <a:spLocks noGrp="1"/>
          </p:cNvSpPr>
          <p:nvPr>
            <p:ph type="sldNum" sz="quarter" idx="18"/>
          </p:nvPr>
        </p:nvSpPr>
        <p:spPr/>
        <p:txBody>
          <a:bodyPr/>
          <a:lstStyle/>
          <a:p>
            <a:pPr algn="l"/>
            <a:fld id="{FF0A07D5-82FF-48F1-8DEB-0B2470916748}" type="slidenum">
              <a:rPr lang="sv-SE" smtClean="0"/>
              <a:pPr algn="l"/>
              <a:t>‹#›</a:t>
            </a:fld>
            <a:endParaRPr lang="sv-SE"/>
          </a:p>
        </p:txBody>
      </p:sp>
      <p:sp>
        <p:nvSpPr>
          <p:cNvPr id="2" name="Title 1"/>
          <p:cNvSpPr>
            <a:spLocks noGrp="1"/>
          </p:cNvSpPr>
          <p:nvPr>
            <p:ph type="title" hasCustomPrompt="1"/>
          </p:nvPr>
        </p:nvSpPr>
        <p:spPr>
          <a:xfrm>
            <a:off x="803275" y="296863"/>
            <a:ext cx="4858223" cy="971550"/>
          </a:xfrm>
        </p:spPr>
        <p:txBody>
          <a:bodyPr/>
          <a:lstStyle/>
          <a:p>
            <a:r>
              <a:rPr lang="sv-SE"/>
              <a:t>Click to add title</a:t>
            </a:r>
          </a:p>
        </p:txBody>
      </p:sp>
    </p:spTree>
    <p:extLst>
      <p:ext uri="{BB962C8B-B14F-4D97-AF65-F5344CB8AC3E}">
        <p14:creationId xmlns:p14="http://schemas.microsoft.com/office/powerpoint/2010/main" val="999373787"/>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box (cyan/beige) and Image">
    <p:spTree>
      <p:nvGrpSpPr>
        <p:cNvPr id="1" name=""/>
        <p:cNvGrpSpPr/>
        <p:nvPr/>
      </p:nvGrpSpPr>
      <p:grpSpPr>
        <a:xfrm>
          <a:off x="0" y="0"/>
          <a:ext cx="0" cy="0"/>
          <a:chOff x="0" y="0"/>
          <a:chExt cx="0" cy="0"/>
        </a:xfrm>
      </p:grpSpPr>
      <p:grpSp>
        <p:nvGrpSpPr>
          <p:cNvPr id="15" name="Group 14"/>
          <p:cNvGrpSpPr/>
          <p:nvPr userDrawn="1"/>
        </p:nvGrpSpPr>
        <p:grpSpPr>
          <a:xfrm>
            <a:off x="623887" y="1481993"/>
            <a:ext cx="3547589" cy="4610832"/>
            <a:chOff x="623887" y="1481993"/>
            <a:chExt cx="3547589" cy="4610832"/>
          </a:xfrm>
        </p:grpSpPr>
        <p:sp>
          <p:nvSpPr>
            <p:cNvPr id="13" name="Rectangle 12"/>
            <p:cNvSpPr/>
            <p:nvPr userDrawn="1"/>
          </p:nvSpPr>
          <p:spPr>
            <a:xfrm>
              <a:off x="623887" y="2013626"/>
              <a:ext cx="3547589" cy="4079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23888" y="1481993"/>
              <a:ext cx="3546000" cy="5316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 Placeholder 12"/>
          <p:cNvSpPr>
            <a:spLocks noGrp="1"/>
          </p:cNvSpPr>
          <p:nvPr>
            <p:ph type="body" sz="quarter" idx="13" hasCustomPrompt="1"/>
          </p:nvPr>
        </p:nvSpPr>
        <p:spPr>
          <a:xfrm>
            <a:off x="803275" y="1591537"/>
            <a:ext cx="3168000" cy="312544"/>
          </a:xfrm>
        </p:spPr>
        <p:txBody>
          <a:bodyPr anchor="b">
            <a:noAutofit/>
          </a:bodyPr>
          <a:lstStyle>
            <a:lvl1pPr marL="0" indent="0">
              <a:spcBef>
                <a:spcPts val="0"/>
              </a:spcBef>
              <a:buNone/>
              <a:defRPr sz="2000" b="1">
                <a:solidFill>
                  <a:schemeClr val="accent1"/>
                </a:solidFill>
              </a:defRPr>
            </a:lvl1pPr>
          </a:lstStyle>
          <a:p>
            <a:pPr lvl="0"/>
            <a:r>
              <a:rPr lang="sv-SE"/>
              <a:t>Click to add title</a:t>
            </a:r>
          </a:p>
        </p:txBody>
      </p:sp>
      <p:sp>
        <p:nvSpPr>
          <p:cNvPr id="12" name="Text Placeholder 10"/>
          <p:cNvSpPr>
            <a:spLocks noGrp="1"/>
          </p:cNvSpPr>
          <p:nvPr>
            <p:ph type="body" sz="quarter" idx="14" hasCustomPrompt="1"/>
          </p:nvPr>
        </p:nvSpPr>
        <p:spPr>
          <a:xfrm>
            <a:off x="803274" y="2197876"/>
            <a:ext cx="3168000" cy="3660131"/>
          </a:xfrm>
        </p:spPr>
        <p:txBody>
          <a:bodyPr>
            <a:normAutofit/>
          </a:bodyPr>
          <a:lstStyle>
            <a:lvl1pPr>
              <a:defRPr sz="2000"/>
            </a:lvl1pPr>
            <a:lvl2pPr>
              <a:defRPr sz="1800"/>
            </a:lvl2pPr>
            <a:lvl3pPr>
              <a:defRPr sz="1600"/>
            </a:lvl3pPr>
            <a:lvl4pPr>
              <a:defRPr sz="1400"/>
            </a:lvl4pPr>
            <a:lvl5pPr>
              <a:defRPr sz="1400"/>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7" name="Picture Placeholder 16"/>
          <p:cNvSpPr>
            <a:spLocks noGrp="1"/>
          </p:cNvSpPr>
          <p:nvPr>
            <p:ph type="pic" sz="quarter" idx="15"/>
          </p:nvPr>
        </p:nvSpPr>
        <p:spPr>
          <a:xfrm>
            <a:off x="4329113" y="1484313"/>
            <a:ext cx="7239000" cy="4608512"/>
          </a:xfrm>
          <a:solidFill>
            <a:schemeClr val="bg2"/>
          </a:solidFill>
        </p:spPr>
        <p:txBody>
          <a:bodyPr anchor="ctr"/>
          <a:lstStyle>
            <a:lvl1pPr marL="0" indent="0" algn="ctr">
              <a:buNone/>
              <a:defRPr/>
            </a:lvl1pPr>
          </a:lstStyle>
          <a:p>
            <a:r>
              <a:rPr lang="sv-SE"/>
              <a:t>Klicka på ikonen för att lägga till en bild</a:t>
            </a:r>
          </a:p>
        </p:txBody>
      </p:sp>
      <p:sp>
        <p:nvSpPr>
          <p:cNvPr id="19" name="Date Placeholder 18"/>
          <p:cNvSpPr>
            <a:spLocks noGrp="1"/>
          </p:cNvSpPr>
          <p:nvPr>
            <p:ph type="dt" sz="half" idx="16"/>
          </p:nvPr>
        </p:nvSpPr>
        <p:spPr/>
        <p:txBody>
          <a:bodyPr/>
          <a:lstStyle/>
          <a:p>
            <a:r>
              <a:rPr lang="sv-SE"/>
              <a:t>01 juni 2021</a:t>
            </a:r>
          </a:p>
        </p:txBody>
      </p:sp>
      <p:sp>
        <p:nvSpPr>
          <p:cNvPr id="20" name="Footer Placeholder 19"/>
          <p:cNvSpPr>
            <a:spLocks noGrp="1"/>
          </p:cNvSpPr>
          <p:nvPr>
            <p:ph type="ftr" sz="quarter" idx="17"/>
          </p:nvPr>
        </p:nvSpPr>
        <p:spPr/>
        <p:txBody>
          <a:bodyPr/>
          <a:lstStyle/>
          <a:p>
            <a:endParaRPr lang="sv-SE"/>
          </a:p>
        </p:txBody>
      </p:sp>
      <p:sp>
        <p:nvSpPr>
          <p:cNvPr id="21" name="Slide Number Placeholder 20"/>
          <p:cNvSpPr>
            <a:spLocks noGrp="1"/>
          </p:cNvSpPr>
          <p:nvPr>
            <p:ph type="sldNum" sz="quarter" idx="18"/>
          </p:nvPr>
        </p:nvSpPr>
        <p:spPr/>
        <p:txBody>
          <a:bodyPr/>
          <a:lstStyle/>
          <a:p>
            <a:pPr algn="l"/>
            <a:fld id="{FF0A07D5-82FF-48F1-8DEB-0B2470916748}" type="slidenum">
              <a:rPr lang="sv-SE" smtClean="0"/>
              <a:pPr algn="l"/>
              <a:t>‹#›</a:t>
            </a:fld>
            <a:endParaRPr lang="sv-SE"/>
          </a:p>
        </p:txBody>
      </p:sp>
      <p:sp>
        <p:nvSpPr>
          <p:cNvPr id="3" name="Title 2"/>
          <p:cNvSpPr>
            <a:spLocks noGrp="1"/>
          </p:cNvSpPr>
          <p:nvPr>
            <p:ph type="title" hasCustomPrompt="1"/>
          </p:nvPr>
        </p:nvSpPr>
        <p:spPr/>
        <p:txBody>
          <a:bodyPr/>
          <a:lstStyle>
            <a:lvl1pPr>
              <a:defRPr/>
            </a:lvl1pPr>
          </a:lstStyle>
          <a:p>
            <a:r>
              <a:rPr lang="sv-SE"/>
              <a:t>Click to add title</a:t>
            </a:r>
          </a:p>
        </p:txBody>
      </p:sp>
    </p:spTree>
    <p:extLst>
      <p:ext uri="{BB962C8B-B14F-4D97-AF65-F5344CB8AC3E}">
        <p14:creationId xmlns:p14="http://schemas.microsoft.com/office/powerpoint/2010/main" val="452888332"/>
      </p:ext>
    </p:extLst>
  </p:cSld>
  <p:clrMapOvr>
    <a:masterClrMapping/>
  </p:clrMapOvr>
  <p:hf hdr="0" dt="0"/>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box (cyan/dark) and Image">
    <p:spTree>
      <p:nvGrpSpPr>
        <p:cNvPr id="1" name=""/>
        <p:cNvGrpSpPr/>
        <p:nvPr/>
      </p:nvGrpSpPr>
      <p:grpSpPr>
        <a:xfrm>
          <a:off x="0" y="0"/>
          <a:ext cx="0" cy="0"/>
          <a:chOff x="0" y="0"/>
          <a:chExt cx="0" cy="0"/>
        </a:xfrm>
      </p:grpSpPr>
      <p:grpSp>
        <p:nvGrpSpPr>
          <p:cNvPr id="15" name="Group 14"/>
          <p:cNvGrpSpPr/>
          <p:nvPr userDrawn="1"/>
        </p:nvGrpSpPr>
        <p:grpSpPr>
          <a:xfrm>
            <a:off x="623887" y="1481993"/>
            <a:ext cx="3547589" cy="4610832"/>
            <a:chOff x="623887" y="1481993"/>
            <a:chExt cx="3547589" cy="4610832"/>
          </a:xfrm>
        </p:grpSpPr>
        <p:sp>
          <p:nvSpPr>
            <p:cNvPr id="13" name="Rectangle 12"/>
            <p:cNvSpPr/>
            <p:nvPr userDrawn="1"/>
          </p:nvSpPr>
          <p:spPr>
            <a:xfrm>
              <a:off x="623887" y="2013626"/>
              <a:ext cx="3547589" cy="40791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623888" y="1481993"/>
              <a:ext cx="3546000" cy="53163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 Placeholder 12"/>
          <p:cNvSpPr>
            <a:spLocks noGrp="1"/>
          </p:cNvSpPr>
          <p:nvPr>
            <p:ph type="body" sz="quarter" idx="13" hasCustomPrompt="1"/>
          </p:nvPr>
        </p:nvSpPr>
        <p:spPr>
          <a:xfrm>
            <a:off x="803275" y="1591537"/>
            <a:ext cx="3240000" cy="312544"/>
          </a:xfrm>
        </p:spPr>
        <p:txBody>
          <a:bodyPr anchor="b">
            <a:noAutofit/>
          </a:bodyPr>
          <a:lstStyle>
            <a:lvl1pPr marL="0" indent="0">
              <a:spcBef>
                <a:spcPts val="0"/>
              </a:spcBef>
              <a:buNone/>
              <a:defRPr sz="2000" b="1">
                <a:solidFill>
                  <a:schemeClr val="bg1"/>
                </a:solidFill>
              </a:defRPr>
            </a:lvl1pPr>
          </a:lstStyle>
          <a:p>
            <a:pPr lvl="0"/>
            <a:r>
              <a:rPr lang="sv-SE"/>
              <a:t>Click to add title</a:t>
            </a:r>
          </a:p>
        </p:txBody>
      </p:sp>
      <p:sp>
        <p:nvSpPr>
          <p:cNvPr id="12" name="Text Placeholder 10"/>
          <p:cNvSpPr>
            <a:spLocks noGrp="1"/>
          </p:cNvSpPr>
          <p:nvPr>
            <p:ph type="body" sz="quarter" idx="14" hasCustomPrompt="1"/>
          </p:nvPr>
        </p:nvSpPr>
        <p:spPr>
          <a:xfrm>
            <a:off x="803275" y="2197876"/>
            <a:ext cx="3146155" cy="3660131"/>
          </a:xfrm>
        </p:spPr>
        <p:txBody>
          <a:bodyPr>
            <a:normAutofit/>
          </a:bodyPr>
          <a:lstStyle>
            <a:lvl1pPr>
              <a:buClr>
                <a:schemeClr val="bg1"/>
              </a:buClr>
              <a:defRPr sz="2000"/>
            </a:lvl1pPr>
            <a:lvl2pPr>
              <a:buClr>
                <a:schemeClr val="bg1"/>
              </a:buClr>
              <a:defRPr sz="1800"/>
            </a:lvl2pPr>
            <a:lvl3pPr>
              <a:buClr>
                <a:schemeClr val="bg1"/>
              </a:buClr>
              <a:defRPr sz="1600"/>
            </a:lvl3pPr>
            <a:lvl4pPr>
              <a:buClr>
                <a:schemeClr val="bg1"/>
              </a:buClr>
              <a:defRPr sz="1400"/>
            </a:lvl4pPr>
            <a:lvl5pPr>
              <a:buClr>
                <a:schemeClr val="bg1"/>
              </a:buClr>
              <a:defRPr sz="1400"/>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7" name="Picture Placeholder 16"/>
          <p:cNvSpPr>
            <a:spLocks noGrp="1"/>
          </p:cNvSpPr>
          <p:nvPr>
            <p:ph type="pic" sz="quarter" idx="15"/>
          </p:nvPr>
        </p:nvSpPr>
        <p:spPr>
          <a:xfrm>
            <a:off x="4329113" y="1484313"/>
            <a:ext cx="7239000" cy="4608512"/>
          </a:xfrm>
          <a:solidFill>
            <a:schemeClr val="bg2"/>
          </a:solidFill>
        </p:spPr>
        <p:txBody>
          <a:bodyPr anchor="ctr"/>
          <a:lstStyle>
            <a:lvl1pPr marL="0" indent="0" algn="ctr">
              <a:buNone/>
              <a:defRPr/>
            </a:lvl1pPr>
          </a:lstStyle>
          <a:p>
            <a:r>
              <a:rPr lang="sv-SE"/>
              <a:t>Klicka på ikonen för att lägga till en bild</a:t>
            </a:r>
          </a:p>
        </p:txBody>
      </p:sp>
      <p:sp>
        <p:nvSpPr>
          <p:cNvPr id="9" name="Date Placeholder 8"/>
          <p:cNvSpPr>
            <a:spLocks noGrp="1"/>
          </p:cNvSpPr>
          <p:nvPr>
            <p:ph type="dt" sz="half" idx="16"/>
          </p:nvPr>
        </p:nvSpPr>
        <p:spPr/>
        <p:txBody>
          <a:bodyPr/>
          <a:lstStyle/>
          <a:p>
            <a:r>
              <a:rPr lang="sv-SE"/>
              <a:t>01 juni 2021</a:t>
            </a:r>
          </a:p>
        </p:txBody>
      </p:sp>
      <p:sp>
        <p:nvSpPr>
          <p:cNvPr id="10" name="Footer Placeholder 9"/>
          <p:cNvSpPr>
            <a:spLocks noGrp="1"/>
          </p:cNvSpPr>
          <p:nvPr>
            <p:ph type="ftr" sz="quarter" idx="17"/>
          </p:nvPr>
        </p:nvSpPr>
        <p:spPr/>
        <p:txBody>
          <a:bodyPr/>
          <a:lstStyle/>
          <a:p>
            <a:endParaRPr lang="sv-SE"/>
          </a:p>
        </p:txBody>
      </p:sp>
      <p:sp>
        <p:nvSpPr>
          <p:cNvPr id="11" name="Slide Number Placeholder 10"/>
          <p:cNvSpPr>
            <a:spLocks noGrp="1"/>
          </p:cNvSpPr>
          <p:nvPr>
            <p:ph type="sldNum" sz="quarter" idx="18"/>
          </p:nvPr>
        </p:nvSpPr>
        <p:spPr/>
        <p:txBody>
          <a:bodyPr/>
          <a:lstStyle/>
          <a:p>
            <a:pPr algn="l"/>
            <a:fld id="{FF0A07D5-82FF-48F1-8DEB-0B2470916748}" type="slidenum">
              <a:rPr lang="sv-SE" smtClean="0"/>
              <a:pPr algn="l"/>
              <a:t>‹#›</a:t>
            </a:fld>
            <a:endParaRPr lang="sv-SE"/>
          </a:p>
        </p:txBody>
      </p:sp>
      <p:sp>
        <p:nvSpPr>
          <p:cNvPr id="3" name="Title 2"/>
          <p:cNvSpPr>
            <a:spLocks noGrp="1"/>
          </p:cNvSpPr>
          <p:nvPr>
            <p:ph type="title" hasCustomPrompt="1"/>
          </p:nvPr>
        </p:nvSpPr>
        <p:spPr/>
        <p:txBody>
          <a:bodyPr/>
          <a:lstStyle/>
          <a:p>
            <a:r>
              <a:rPr lang="sv-SE"/>
              <a:t>Click to add title</a:t>
            </a:r>
          </a:p>
        </p:txBody>
      </p:sp>
    </p:spTree>
    <p:extLst>
      <p:ext uri="{BB962C8B-B14F-4D97-AF65-F5344CB8AC3E}">
        <p14:creationId xmlns:p14="http://schemas.microsoft.com/office/powerpoint/2010/main" val="1872859037"/>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nd Large text">
    <p:bg>
      <p:bgPr>
        <a:solidFill>
          <a:schemeClr val="accent2"/>
        </a:solidFill>
        <a:effectLst/>
      </p:bgPr>
    </p:bg>
    <p:spTree>
      <p:nvGrpSpPr>
        <p:cNvPr id="1" name=""/>
        <p:cNvGrpSpPr/>
        <p:nvPr/>
      </p:nvGrpSpPr>
      <p:grpSpPr>
        <a:xfrm>
          <a:off x="0" y="0"/>
          <a:ext cx="0" cy="0"/>
          <a:chOff x="0" y="0"/>
          <a:chExt cx="0" cy="0"/>
        </a:xfrm>
      </p:grpSpPr>
      <p:sp>
        <p:nvSpPr>
          <p:cNvPr id="9" name="Picture Placeholder 16"/>
          <p:cNvSpPr>
            <a:spLocks noGrp="1"/>
          </p:cNvSpPr>
          <p:nvPr>
            <p:ph type="pic" sz="quarter" idx="15"/>
          </p:nvPr>
        </p:nvSpPr>
        <p:spPr>
          <a:xfrm>
            <a:off x="0" y="0"/>
            <a:ext cx="6082211" cy="6357600"/>
          </a:xfrm>
          <a:solidFill>
            <a:schemeClr val="bg2"/>
          </a:solidFill>
        </p:spPr>
        <p:txBody>
          <a:bodyPr anchor="ctr"/>
          <a:lstStyle>
            <a:lvl1pPr marL="0" indent="0" algn="ctr">
              <a:buNone/>
              <a:defRPr/>
            </a:lvl1pPr>
          </a:lstStyle>
          <a:p>
            <a:r>
              <a:rPr lang="sv-SE"/>
              <a:t>Klicka på ikonen för att lägga till en bild</a:t>
            </a:r>
          </a:p>
        </p:txBody>
      </p:sp>
      <p:sp>
        <p:nvSpPr>
          <p:cNvPr id="2" name="Title 1"/>
          <p:cNvSpPr>
            <a:spLocks noGrp="1"/>
          </p:cNvSpPr>
          <p:nvPr>
            <p:ph type="title" hasCustomPrompt="1"/>
          </p:nvPr>
        </p:nvSpPr>
        <p:spPr>
          <a:xfrm>
            <a:off x="6929069" y="333375"/>
            <a:ext cx="4459657" cy="935038"/>
          </a:xfrm>
        </p:spPr>
        <p:txBody>
          <a:bodyPr/>
          <a:lstStyle>
            <a:lvl1pPr>
              <a:defRPr sz="2400" b="0" baseline="0">
                <a:solidFill>
                  <a:schemeClr val="tx2"/>
                </a:solidFill>
              </a:defRPr>
            </a:lvl1pPr>
          </a:lstStyle>
          <a:p>
            <a:r>
              <a:rPr lang="sv-SE"/>
              <a:t>Add label/title (optional)</a:t>
            </a:r>
          </a:p>
        </p:txBody>
      </p:sp>
      <p:sp>
        <p:nvSpPr>
          <p:cNvPr id="11" name="Subtitle 2"/>
          <p:cNvSpPr>
            <a:spLocks noGrp="1"/>
          </p:cNvSpPr>
          <p:nvPr>
            <p:ph type="subTitle" idx="16" hasCustomPrompt="1"/>
          </p:nvPr>
        </p:nvSpPr>
        <p:spPr>
          <a:xfrm>
            <a:off x="6929069" y="1845987"/>
            <a:ext cx="4459655" cy="3166026"/>
          </a:xfrm>
        </p:spPr>
        <p:txBody>
          <a:bodyPr anchor="ctr">
            <a:noAutofit/>
          </a:bodyPr>
          <a:lstStyle>
            <a:lvl1pPr marL="0" marR="0" indent="0" algn="l" defTabSz="914400" rtl="0" eaLnBrk="1" fontAlgn="auto" latinLnBrk="0" hangingPunct="1">
              <a:lnSpc>
                <a:spcPct val="90000"/>
              </a:lnSpc>
              <a:spcBef>
                <a:spcPts val="1400"/>
              </a:spcBef>
              <a:spcAft>
                <a:spcPts val="0"/>
              </a:spcAft>
              <a:buClr>
                <a:schemeClr val="accent2"/>
              </a:buClr>
              <a:buSzTx/>
              <a:buFont typeface="Arial" panose="020B0604020202020204" pitchFamily="34" charset="0"/>
              <a:buNone/>
              <a:tabLst/>
              <a:defRPr sz="4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sv-SE"/>
              <a:t>Click to add text</a:t>
            </a:r>
          </a:p>
        </p:txBody>
      </p:sp>
      <p:sp>
        <p:nvSpPr>
          <p:cNvPr id="3" name="Date Placeholder 2"/>
          <p:cNvSpPr>
            <a:spLocks noGrp="1"/>
          </p:cNvSpPr>
          <p:nvPr>
            <p:ph type="dt" sz="half" idx="17"/>
          </p:nvPr>
        </p:nvSpPr>
        <p:spPr/>
        <p:txBody>
          <a:bodyPr/>
          <a:lstStyle/>
          <a:p>
            <a:r>
              <a:rPr lang="sv-SE"/>
              <a:t>01 juni 2021</a:t>
            </a:r>
          </a:p>
        </p:txBody>
      </p:sp>
      <p:sp>
        <p:nvSpPr>
          <p:cNvPr id="7" name="Footer Placeholder 6"/>
          <p:cNvSpPr>
            <a:spLocks noGrp="1"/>
          </p:cNvSpPr>
          <p:nvPr>
            <p:ph type="ftr" sz="quarter" idx="18"/>
          </p:nvPr>
        </p:nvSpPr>
        <p:spPr/>
        <p:txBody>
          <a:bodyPr/>
          <a:lstStyle/>
          <a:p>
            <a:endParaRPr lang="sv-SE"/>
          </a:p>
        </p:txBody>
      </p:sp>
      <p:sp>
        <p:nvSpPr>
          <p:cNvPr id="8" name="Slide Number Placeholder 7"/>
          <p:cNvSpPr>
            <a:spLocks noGrp="1"/>
          </p:cNvSpPr>
          <p:nvPr>
            <p:ph type="sldNum" sz="quarter" idx="19"/>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4053308824"/>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Image">
    <p:bg>
      <p:bgPr>
        <a:solidFill>
          <a:schemeClr val="accent2"/>
        </a:solidFill>
        <a:effectLst/>
      </p:bgPr>
    </p:bg>
    <p:spTree>
      <p:nvGrpSpPr>
        <p:cNvPr id="1" name=""/>
        <p:cNvGrpSpPr/>
        <p:nvPr/>
      </p:nvGrpSpPr>
      <p:grpSpPr>
        <a:xfrm>
          <a:off x="0" y="0"/>
          <a:ext cx="0" cy="0"/>
          <a:chOff x="0" y="0"/>
          <a:chExt cx="0" cy="0"/>
        </a:xfrm>
      </p:grpSpPr>
      <p:sp>
        <p:nvSpPr>
          <p:cNvPr id="9" name="Picture Placeholder 16"/>
          <p:cNvSpPr>
            <a:spLocks noGrp="1"/>
          </p:cNvSpPr>
          <p:nvPr>
            <p:ph type="pic" sz="quarter" idx="15"/>
          </p:nvPr>
        </p:nvSpPr>
        <p:spPr>
          <a:xfrm>
            <a:off x="0" y="0"/>
            <a:ext cx="12192000" cy="6357600"/>
          </a:xfrm>
          <a:solidFill>
            <a:schemeClr val="bg2"/>
          </a:solidFill>
        </p:spPr>
        <p:txBody>
          <a:bodyPr anchor="ctr"/>
          <a:lstStyle>
            <a:lvl1pPr marL="0" indent="0" algn="ctr">
              <a:buNone/>
              <a:defRPr/>
            </a:lvl1pPr>
          </a:lstStyle>
          <a:p>
            <a:r>
              <a:rPr lang="sv-SE"/>
              <a:t>Klicka på ikonen för att lägga till en bild</a:t>
            </a:r>
          </a:p>
        </p:txBody>
      </p:sp>
      <p:sp>
        <p:nvSpPr>
          <p:cNvPr id="2" name="Date Placeholder 1"/>
          <p:cNvSpPr>
            <a:spLocks noGrp="1"/>
          </p:cNvSpPr>
          <p:nvPr>
            <p:ph type="dt" sz="half" idx="16"/>
          </p:nvPr>
        </p:nvSpPr>
        <p:spPr/>
        <p:txBody>
          <a:bodyPr/>
          <a:lstStyle/>
          <a:p>
            <a:r>
              <a:rPr lang="sv-SE"/>
              <a:t>01 juni 2021</a:t>
            </a:r>
          </a:p>
        </p:txBody>
      </p:sp>
      <p:sp>
        <p:nvSpPr>
          <p:cNvPr id="3" name="Footer Placeholder 2"/>
          <p:cNvSpPr>
            <a:spLocks noGrp="1"/>
          </p:cNvSpPr>
          <p:nvPr>
            <p:ph type="ftr" sz="quarter" idx="17"/>
          </p:nvPr>
        </p:nvSpPr>
        <p:spPr/>
        <p:txBody>
          <a:bodyPr/>
          <a:lstStyle/>
          <a:p>
            <a:endParaRPr lang="sv-SE"/>
          </a:p>
        </p:txBody>
      </p:sp>
      <p:sp>
        <p:nvSpPr>
          <p:cNvPr id="8" name="Slide Number Placeholder 7"/>
          <p:cNvSpPr>
            <a:spLocks noGrp="1"/>
          </p:cNvSpPr>
          <p:nvPr>
            <p:ph type="sldNum" sz="quarter" idx="18"/>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3666913427"/>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Image (with text circle)">
    <p:bg>
      <p:bgPr>
        <a:solidFill>
          <a:schemeClr val="accent2"/>
        </a:solidFill>
        <a:effectLst/>
      </p:bgPr>
    </p:bg>
    <p:spTree>
      <p:nvGrpSpPr>
        <p:cNvPr id="1" name=""/>
        <p:cNvGrpSpPr/>
        <p:nvPr/>
      </p:nvGrpSpPr>
      <p:grpSpPr>
        <a:xfrm>
          <a:off x="0" y="0"/>
          <a:ext cx="0" cy="0"/>
          <a:chOff x="0" y="0"/>
          <a:chExt cx="0" cy="0"/>
        </a:xfrm>
      </p:grpSpPr>
      <p:sp>
        <p:nvSpPr>
          <p:cNvPr id="9" name="Picture Placeholder 16"/>
          <p:cNvSpPr>
            <a:spLocks noGrp="1"/>
          </p:cNvSpPr>
          <p:nvPr>
            <p:ph type="pic" sz="quarter" idx="15"/>
          </p:nvPr>
        </p:nvSpPr>
        <p:spPr>
          <a:xfrm>
            <a:off x="0" y="0"/>
            <a:ext cx="12192000" cy="6357600"/>
          </a:xfrm>
          <a:solidFill>
            <a:schemeClr val="bg2"/>
          </a:solidFill>
        </p:spPr>
        <p:txBody>
          <a:bodyPr anchor="ctr"/>
          <a:lstStyle>
            <a:lvl1pPr marL="0" indent="0" algn="ctr">
              <a:buNone/>
              <a:defRPr/>
            </a:lvl1pPr>
          </a:lstStyle>
          <a:p>
            <a:r>
              <a:rPr lang="sv-SE"/>
              <a:t>Klicka på ikonen för att lägga till en bild</a:t>
            </a:r>
          </a:p>
        </p:txBody>
      </p:sp>
      <p:sp>
        <p:nvSpPr>
          <p:cNvPr id="10" name="Text Placeholder 12"/>
          <p:cNvSpPr>
            <a:spLocks noGrp="1"/>
          </p:cNvSpPr>
          <p:nvPr>
            <p:ph type="body" sz="quarter" idx="13" hasCustomPrompt="1"/>
          </p:nvPr>
        </p:nvSpPr>
        <p:spPr>
          <a:xfrm>
            <a:off x="9153052" y="1792587"/>
            <a:ext cx="2695324" cy="2695324"/>
          </a:xfrm>
          <a:prstGeom prst="ellipse">
            <a:avLst/>
          </a:prstGeom>
          <a:solidFill>
            <a:schemeClr val="accent1"/>
          </a:solidFill>
        </p:spPr>
        <p:txBody>
          <a:bodyPr lIns="72000" tIns="72000" rIns="72000" bIns="72000" anchor="ctr">
            <a:normAutofit/>
          </a:bodyPr>
          <a:lstStyle>
            <a:lvl1pPr marL="0" indent="0" algn="ctr">
              <a:spcBef>
                <a:spcPts val="0"/>
              </a:spcBef>
              <a:buNone/>
              <a:defRPr sz="2000" b="1">
                <a:solidFill>
                  <a:schemeClr val="bg1"/>
                </a:solidFill>
              </a:defRPr>
            </a:lvl1pPr>
          </a:lstStyle>
          <a:p>
            <a:pPr lvl="0"/>
            <a:r>
              <a:rPr lang="sv-SE"/>
              <a:t>Click to add text</a:t>
            </a:r>
          </a:p>
        </p:txBody>
      </p:sp>
      <p:sp>
        <p:nvSpPr>
          <p:cNvPr id="8" name="Date Placeholder 7"/>
          <p:cNvSpPr>
            <a:spLocks noGrp="1"/>
          </p:cNvSpPr>
          <p:nvPr>
            <p:ph type="dt" sz="half" idx="16"/>
          </p:nvPr>
        </p:nvSpPr>
        <p:spPr/>
        <p:txBody>
          <a:bodyPr/>
          <a:lstStyle/>
          <a:p>
            <a:r>
              <a:rPr lang="sv-SE"/>
              <a:t>01 juni 2021</a:t>
            </a:r>
          </a:p>
        </p:txBody>
      </p:sp>
      <p:sp>
        <p:nvSpPr>
          <p:cNvPr id="12" name="Footer Placeholder 11"/>
          <p:cNvSpPr>
            <a:spLocks noGrp="1"/>
          </p:cNvSpPr>
          <p:nvPr>
            <p:ph type="ftr" sz="quarter" idx="17"/>
          </p:nvPr>
        </p:nvSpPr>
        <p:spPr/>
        <p:txBody>
          <a:bodyPr/>
          <a:lstStyle/>
          <a:p>
            <a:endParaRPr lang="sv-SE"/>
          </a:p>
        </p:txBody>
      </p:sp>
      <p:sp>
        <p:nvSpPr>
          <p:cNvPr id="13" name="Slide Number Placeholder 12"/>
          <p:cNvSpPr>
            <a:spLocks noGrp="1"/>
          </p:cNvSpPr>
          <p:nvPr>
            <p:ph type="sldNum" sz="quarter" idx="18"/>
          </p:nvPr>
        </p:nvSpPr>
        <p:spPr/>
        <p:txBody>
          <a:bodyPr/>
          <a:lstStyle/>
          <a:p>
            <a:pPr algn="l"/>
            <a:fld id="{FF0A07D5-82FF-48F1-8DEB-0B2470916748}" type="slidenum">
              <a:rPr lang="sv-SE" smtClean="0"/>
              <a:pPr algn="l"/>
              <a:t>‹#›</a:t>
            </a:fld>
            <a:endParaRPr lang="sv-SE"/>
          </a:p>
        </p:txBody>
      </p:sp>
      <p:sp>
        <p:nvSpPr>
          <p:cNvPr id="2" name="Title 1"/>
          <p:cNvSpPr>
            <a:spLocks noGrp="1"/>
          </p:cNvSpPr>
          <p:nvPr>
            <p:ph type="title" hasCustomPrompt="1"/>
          </p:nvPr>
        </p:nvSpPr>
        <p:spPr/>
        <p:txBody>
          <a:bodyPr/>
          <a:lstStyle/>
          <a:p>
            <a:r>
              <a:rPr lang="sv-SE"/>
              <a:t>Click to add title</a:t>
            </a:r>
          </a:p>
        </p:txBody>
      </p:sp>
    </p:spTree>
    <p:extLst>
      <p:ext uri="{BB962C8B-B14F-4D97-AF65-F5344CB8AC3E}">
        <p14:creationId xmlns:p14="http://schemas.microsoft.com/office/powerpoint/2010/main" val="3591411203"/>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Image (with three text boxes)">
    <p:bg>
      <p:bgPr>
        <a:solidFill>
          <a:schemeClr val="accent2"/>
        </a:solidFill>
        <a:effectLst/>
      </p:bgPr>
    </p:bg>
    <p:spTree>
      <p:nvGrpSpPr>
        <p:cNvPr id="1" name=""/>
        <p:cNvGrpSpPr/>
        <p:nvPr/>
      </p:nvGrpSpPr>
      <p:grpSpPr>
        <a:xfrm>
          <a:off x="0" y="0"/>
          <a:ext cx="0" cy="0"/>
          <a:chOff x="0" y="0"/>
          <a:chExt cx="0" cy="0"/>
        </a:xfrm>
      </p:grpSpPr>
      <p:sp>
        <p:nvSpPr>
          <p:cNvPr id="9" name="Picture Placeholder 16"/>
          <p:cNvSpPr>
            <a:spLocks noGrp="1"/>
          </p:cNvSpPr>
          <p:nvPr>
            <p:ph type="pic" sz="quarter" idx="15" hasCustomPrompt="1"/>
          </p:nvPr>
        </p:nvSpPr>
        <p:spPr>
          <a:xfrm>
            <a:off x="0" y="0"/>
            <a:ext cx="12192000" cy="6357600"/>
          </a:xfrm>
          <a:solidFill>
            <a:schemeClr val="bg2"/>
          </a:solidFill>
        </p:spPr>
        <p:txBody>
          <a:bodyPr tIns="0" bIns="360000" anchor="b">
            <a:normAutofit/>
          </a:bodyPr>
          <a:lstStyle>
            <a:lvl1pPr marL="0" indent="0" algn="ctr">
              <a:buNone/>
              <a:defRPr sz="1400" baseline="0"/>
            </a:lvl1pPr>
          </a:lstStyle>
          <a:p>
            <a:r>
              <a:rPr lang="sv-SE"/>
              <a:t>Drag and drop to add a picture or use the Image gallery at the LKAB ribbon</a:t>
            </a:r>
          </a:p>
        </p:txBody>
      </p:sp>
      <p:sp>
        <p:nvSpPr>
          <p:cNvPr id="10" name="Text Placeholder 12"/>
          <p:cNvSpPr>
            <a:spLocks noGrp="1"/>
          </p:cNvSpPr>
          <p:nvPr>
            <p:ph type="body" sz="quarter" idx="13" hasCustomPrompt="1"/>
          </p:nvPr>
        </p:nvSpPr>
        <p:spPr>
          <a:xfrm>
            <a:off x="1575301" y="1855788"/>
            <a:ext cx="2695324" cy="2695324"/>
          </a:xfrm>
          <a:prstGeom prst="rect">
            <a:avLst/>
          </a:prstGeom>
          <a:solidFill>
            <a:schemeClr val="accent1"/>
          </a:solidFill>
        </p:spPr>
        <p:txBody>
          <a:bodyPr lIns="288000" tIns="72000" rIns="144000" bIns="72000" anchor="ctr">
            <a:normAutofit/>
          </a:bodyPr>
          <a:lstStyle>
            <a:lvl1pPr marL="0" indent="0" algn="l">
              <a:spcBef>
                <a:spcPts val="0"/>
              </a:spcBef>
              <a:buNone/>
              <a:defRPr sz="2000" b="1">
                <a:solidFill>
                  <a:schemeClr val="bg1"/>
                </a:solidFill>
              </a:defRPr>
            </a:lvl1pPr>
          </a:lstStyle>
          <a:p>
            <a:pPr lvl="0"/>
            <a:r>
              <a:rPr lang="sv-SE"/>
              <a:t>Click to add text</a:t>
            </a:r>
          </a:p>
        </p:txBody>
      </p:sp>
      <p:sp>
        <p:nvSpPr>
          <p:cNvPr id="11" name="Text Placeholder 12"/>
          <p:cNvSpPr>
            <a:spLocks noGrp="1"/>
          </p:cNvSpPr>
          <p:nvPr>
            <p:ph type="body" sz="quarter" idx="16" hasCustomPrompt="1"/>
          </p:nvPr>
        </p:nvSpPr>
        <p:spPr>
          <a:xfrm>
            <a:off x="4798755" y="1855788"/>
            <a:ext cx="2695324" cy="2695324"/>
          </a:xfrm>
          <a:prstGeom prst="rect">
            <a:avLst/>
          </a:prstGeom>
          <a:solidFill>
            <a:schemeClr val="accent1"/>
          </a:solidFill>
        </p:spPr>
        <p:txBody>
          <a:bodyPr lIns="288000" tIns="72000" rIns="144000" bIns="72000" anchor="ctr">
            <a:normAutofit/>
          </a:bodyPr>
          <a:lstStyle>
            <a:lvl1pPr marL="0" indent="0" algn="l">
              <a:spcBef>
                <a:spcPts val="0"/>
              </a:spcBef>
              <a:buNone/>
              <a:defRPr sz="2000" b="1">
                <a:solidFill>
                  <a:schemeClr val="bg1"/>
                </a:solidFill>
              </a:defRPr>
            </a:lvl1pPr>
          </a:lstStyle>
          <a:p>
            <a:pPr lvl="0"/>
            <a:r>
              <a:rPr lang="sv-SE"/>
              <a:t>Click to add text</a:t>
            </a:r>
          </a:p>
        </p:txBody>
      </p:sp>
      <p:sp>
        <p:nvSpPr>
          <p:cNvPr id="12" name="Text Placeholder 12"/>
          <p:cNvSpPr>
            <a:spLocks noGrp="1"/>
          </p:cNvSpPr>
          <p:nvPr>
            <p:ph type="body" sz="quarter" idx="17" hasCustomPrompt="1"/>
          </p:nvPr>
        </p:nvSpPr>
        <p:spPr>
          <a:xfrm>
            <a:off x="8022210" y="1855788"/>
            <a:ext cx="2695324" cy="2695324"/>
          </a:xfrm>
          <a:prstGeom prst="rect">
            <a:avLst/>
          </a:prstGeom>
          <a:solidFill>
            <a:schemeClr val="accent1"/>
          </a:solidFill>
        </p:spPr>
        <p:txBody>
          <a:bodyPr lIns="288000" tIns="72000" rIns="144000" bIns="72000" anchor="ctr">
            <a:normAutofit/>
          </a:bodyPr>
          <a:lstStyle>
            <a:lvl1pPr marL="0" indent="0" algn="l">
              <a:spcBef>
                <a:spcPts val="0"/>
              </a:spcBef>
              <a:buNone/>
              <a:defRPr sz="2000" b="1">
                <a:solidFill>
                  <a:schemeClr val="bg1"/>
                </a:solidFill>
              </a:defRPr>
            </a:lvl1pPr>
          </a:lstStyle>
          <a:p>
            <a:pPr lvl="0"/>
            <a:r>
              <a:rPr lang="sv-SE"/>
              <a:t>Click to add text</a:t>
            </a:r>
          </a:p>
        </p:txBody>
      </p:sp>
      <p:sp>
        <p:nvSpPr>
          <p:cNvPr id="3" name="Date Placeholder 2"/>
          <p:cNvSpPr>
            <a:spLocks noGrp="1"/>
          </p:cNvSpPr>
          <p:nvPr>
            <p:ph type="dt" sz="half" idx="18"/>
          </p:nvPr>
        </p:nvSpPr>
        <p:spPr/>
        <p:txBody>
          <a:bodyPr/>
          <a:lstStyle/>
          <a:p>
            <a:r>
              <a:rPr lang="sv-SE"/>
              <a:t>01 juni 2021</a:t>
            </a:r>
          </a:p>
        </p:txBody>
      </p:sp>
      <p:sp>
        <p:nvSpPr>
          <p:cNvPr id="8" name="Footer Placeholder 7"/>
          <p:cNvSpPr>
            <a:spLocks noGrp="1"/>
          </p:cNvSpPr>
          <p:nvPr>
            <p:ph type="ftr" sz="quarter" idx="19"/>
          </p:nvPr>
        </p:nvSpPr>
        <p:spPr/>
        <p:txBody>
          <a:bodyPr/>
          <a:lstStyle/>
          <a:p>
            <a:endParaRPr lang="sv-SE"/>
          </a:p>
        </p:txBody>
      </p:sp>
      <p:sp>
        <p:nvSpPr>
          <p:cNvPr id="13" name="Slide Number Placeholder 12"/>
          <p:cNvSpPr>
            <a:spLocks noGrp="1"/>
          </p:cNvSpPr>
          <p:nvPr>
            <p:ph type="sldNum" sz="quarter" idx="20"/>
          </p:nvPr>
        </p:nvSpPr>
        <p:spPr/>
        <p:txBody>
          <a:bodyPr/>
          <a:lstStyle/>
          <a:p>
            <a:pPr algn="l"/>
            <a:fld id="{FF0A07D5-82FF-48F1-8DEB-0B2470916748}" type="slidenum">
              <a:rPr lang="sv-SE" smtClean="0"/>
              <a:pPr algn="l"/>
              <a:t>‹#›</a:t>
            </a:fld>
            <a:endParaRPr lang="sv-SE"/>
          </a:p>
        </p:txBody>
      </p:sp>
      <p:sp>
        <p:nvSpPr>
          <p:cNvPr id="2" name="Title 1"/>
          <p:cNvSpPr>
            <a:spLocks noGrp="1"/>
          </p:cNvSpPr>
          <p:nvPr>
            <p:ph type="title" hasCustomPrompt="1"/>
          </p:nvPr>
        </p:nvSpPr>
        <p:spPr/>
        <p:txBody>
          <a:bodyPr/>
          <a:lstStyle/>
          <a:p>
            <a:r>
              <a:rPr lang="sv-SE"/>
              <a:t>Click to add title</a:t>
            </a:r>
          </a:p>
        </p:txBody>
      </p:sp>
    </p:spTree>
    <p:extLst>
      <p:ext uri="{BB962C8B-B14F-4D97-AF65-F5344CB8AC3E}">
        <p14:creationId xmlns:p14="http://schemas.microsoft.com/office/powerpoint/2010/main" val="3277665093"/>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296863"/>
            <a:ext cx="8713787" cy="971550"/>
          </a:xfrm>
        </p:spPr>
        <p:txBody>
          <a:bodyPr/>
          <a:lstStyle>
            <a:lvl1pPr>
              <a:defRPr sz="2400" b="0">
                <a:solidFill>
                  <a:schemeClr val="accent1"/>
                </a:solidFill>
              </a:defRPr>
            </a:lvl1pPr>
          </a:lstStyle>
          <a:p>
            <a:r>
              <a:rPr lang="sv-SE"/>
              <a:t>Add label/title (optional)</a:t>
            </a:r>
          </a:p>
        </p:txBody>
      </p:sp>
      <p:sp>
        <p:nvSpPr>
          <p:cNvPr id="11" name="Subtitle 2"/>
          <p:cNvSpPr>
            <a:spLocks noGrp="1"/>
          </p:cNvSpPr>
          <p:nvPr>
            <p:ph type="subTitle" idx="16" hasCustomPrompt="1"/>
          </p:nvPr>
        </p:nvSpPr>
        <p:spPr>
          <a:xfrm>
            <a:off x="803279" y="1845987"/>
            <a:ext cx="8713783" cy="3166026"/>
          </a:xfrm>
        </p:spPr>
        <p:txBody>
          <a:bodyPr anchor="ctr">
            <a:noAutofit/>
          </a:bodyPr>
          <a:lstStyle>
            <a:lvl1pPr marL="0" indent="0" algn="l">
              <a:buNone/>
              <a:defRPr sz="6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Add quote</a:t>
            </a:r>
          </a:p>
        </p:txBody>
      </p:sp>
      <p:sp>
        <p:nvSpPr>
          <p:cNvPr id="7" name="Date Placeholder 6"/>
          <p:cNvSpPr>
            <a:spLocks noGrp="1"/>
          </p:cNvSpPr>
          <p:nvPr>
            <p:ph type="dt" sz="half" idx="17"/>
          </p:nvPr>
        </p:nvSpPr>
        <p:spPr/>
        <p:txBody>
          <a:bodyPr/>
          <a:lstStyle/>
          <a:p>
            <a:r>
              <a:rPr lang="sv-SE"/>
              <a:t>01 juni 2021</a:t>
            </a:r>
          </a:p>
        </p:txBody>
      </p:sp>
      <p:sp>
        <p:nvSpPr>
          <p:cNvPr id="8" name="Footer Placeholder 7"/>
          <p:cNvSpPr>
            <a:spLocks noGrp="1"/>
          </p:cNvSpPr>
          <p:nvPr>
            <p:ph type="ftr" sz="quarter" idx="18"/>
          </p:nvPr>
        </p:nvSpPr>
        <p:spPr/>
        <p:txBody>
          <a:bodyPr/>
          <a:lstStyle/>
          <a:p>
            <a:endParaRPr lang="sv-SE"/>
          </a:p>
        </p:txBody>
      </p:sp>
      <p:sp>
        <p:nvSpPr>
          <p:cNvPr id="10" name="Slide Number Placeholder 9"/>
          <p:cNvSpPr>
            <a:spLocks noGrp="1"/>
          </p:cNvSpPr>
          <p:nvPr>
            <p:ph type="sldNum" sz="quarter" idx="19"/>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1211469074"/>
      </p:ext>
    </p:extLst>
  </p:cSld>
  <p:clrMapOvr>
    <a:masterClrMapping/>
  </p:clrMapOvr>
  <p:hf hdr="0" dt="0"/>
  <p:extLst>
    <p:ext uri="{DCECCB84-F9BA-43D5-87BE-67443E8EF086}">
      <p15:sldGuideLst xmlns:p15="http://schemas.microsoft.com/office/powerpoint/2012/main">
        <p15:guide id="1" pos="599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2"/>
        </a:solidFill>
        <a:effectLst/>
      </p:bgPr>
    </p:bg>
    <p:spTree>
      <p:nvGrpSpPr>
        <p:cNvPr id="1" name=""/>
        <p:cNvGrpSpPr/>
        <p:nvPr/>
      </p:nvGrpSpPr>
      <p:grpSpPr>
        <a:xfrm>
          <a:off x="0" y="0"/>
          <a:ext cx="0" cy="0"/>
          <a:chOff x="0" y="0"/>
          <a:chExt cx="0" cy="0"/>
        </a:xfrm>
      </p:grpSpPr>
      <p:sp>
        <p:nvSpPr>
          <p:cNvPr id="9" name="Rectangle 8"/>
          <p:cNvSpPr/>
          <p:nvPr userDrawn="1"/>
        </p:nvSpPr>
        <p:spPr>
          <a:xfrm>
            <a:off x="819" y="0"/>
            <a:ext cx="3233391" cy="6357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3767603" y="296863"/>
            <a:ext cx="7621121" cy="5795962"/>
          </a:xfrm>
        </p:spPr>
        <p:txBody>
          <a:bodyPr anchor="ctr">
            <a:normAutofit/>
          </a:bodyPr>
          <a:lstStyle>
            <a:lvl1pPr>
              <a:buClr>
                <a:schemeClr val="bg1"/>
              </a:buClr>
              <a:defRPr sz="2800">
                <a:solidFill>
                  <a:schemeClr val="accent1"/>
                </a:solidFill>
              </a:defRPr>
            </a:lvl1pPr>
            <a:lvl2pPr>
              <a:buClr>
                <a:schemeClr val="bg1"/>
              </a:buClr>
              <a:defRPr sz="2400">
                <a:solidFill>
                  <a:schemeClr val="accent1"/>
                </a:solidFill>
              </a:defRPr>
            </a:lvl2pPr>
            <a:lvl3pPr>
              <a:buClr>
                <a:schemeClr val="bg1"/>
              </a:buClr>
              <a:defRPr sz="2000">
                <a:solidFill>
                  <a:schemeClr val="accent1"/>
                </a:solidFill>
              </a:defRPr>
            </a:lvl3pPr>
            <a:lvl4pPr>
              <a:buClr>
                <a:schemeClr val="bg1"/>
              </a:buClr>
              <a:defRPr sz="1800">
                <a:solidFill>
                  <a:schemeClr val="accent1"/>
                </a:solidFill>
              </a:defRPr>
            </a:lvl4pPr>
            <a:lvl5pPr>
              <a:buClr>
                <a:schemeClr val="bg1"/>
              </a:buClr>
              <a:defRPr sz="1800">
                <a:solidFill>
                  <a:schemeClr val="accent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TextBox 7"/>
          <p:cNvSpPr txBox="1"/>
          <p:nvPr userDrawn="1"/>
        </p:nvSpPr>
        <p:spPr>
          <a:xfrm>
            <a:off x="804400" y="2825704"/>
            <a:ext cx="1753685" cy="646331"/>
          </a:xfrm>
          <a:prstGeom prst="rect">
            <a:avLst/>
          </a:prstGeom>
          <a:noFill/>
        </p:spPr>
        <p:txBody>
          <a:bodyPr wrap="none" lIns="0" tIns="0" rIns="0" bIns="0" rtlCol="0">
            <a:spAutoFit/>
          </a:bodyPr>
          <a:lstStyle/>
          <a:p>
            <a:r>
              <a:rPr lang="sv-SE" sz="4200" b="1">
                <a:solidFill>
                  <a:schemeClr val="bg1"/>
                </a:solidFill>
              </a:rPr>
              <a:t>Agenda</a:t>
            </a:r>
          </a:p>
        </p:txBody>
      </p:sp>
      <p:sp>
        <p:nvSpPr>
          <p:cNvPr id="11" name="Date Placeholder 10"/>
          <p:cNvSpPr>
            <a:spLocks noGrp="1"/>
          </p:cNvSpPr>
          <p:nvPr>
            <p:ph type="dt" sz="half" idx="10"/>
          </p:nvPr>
        </p:nvSpPr>
        <p:spPr/>
        <p:txBody>
          <a:bodyPr/>
          <a:lstStyle/>
          <a:p>
            <a:r>
              <a:rPr lang="sv-SE"/>
              <a:t>01 juni 2021</a:t>
            </a:r>
          </a:p>
        </p:txBody>
      </p:sp>
      <p:sp>
        <p:nvSpPr>
          <p:cNvPr id="12" name="Footer Placeholder 11"/>
          <p:cNvSpPr>
            <a:spLocks noGrp="1"/>
          </p:cNvSpPr>
          <p:nvPr>
            <p:ph type="ftr" sz="quarter" idx="11"/>
          </p:nvPr>
        </p:nvSpPr>
        <p:spPr/>
        <p:txBody>
          <a:bodyPr/>
          <a:lstStyle/>
          <a:p>
            <a:endParaRPr lang="sv-SE"/>
          </a:p>
        </p:txBody>
      </p:sp>
      <p:sp>
        <p:nvSpPr>
          <p:cNvPr id="13" name="Slide Number Placeholder 12"/>
          <p:cNvSpPr>
            <a:spLocks noGrp="1"/>
          </p:cNvSpPr>
          <p:nvPr>
            <p:ph type="sldNum" sz="quarter" idx="12"/>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2351841108"/>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dark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5" y="296863"/>
            <a:ext cx="8713787" cy="971550"/>
          </a:xfrm>
        </p:spPr>
        <p:txBody>
          <a:bodyPr/>
          <a:lstStyle>
            <a:lvl1pPr>
              <a:defRPr sz="2400" b="0">
                <a:solidFill>
                  <a:schemeClr val="bg1"/>
                </a:solidFill>
              </a:defRPr>
            </a:lvl1pPr>
          </a:lstStyle>
          <a:p>
            <a:r>
              <a:rPr lang="sv-SE"/>
              <a:t>Add label/title (optional)</a:t>
            </a:r>
          </a:p>
        </p:txBody>
      </p:sp>
      <p:sp>
        <p:nvSpPr>
          <p:cNvPr id="11" name="Subtitle 2"/>
          <p:cNvSpPr>
            <a:spLocks noGrp="1"/>
          </p:cNvSpPr>
          <p:nvPr>
            <p:ph type="subTitle" idx="16" hasCustomPrompt="1"/>
          </p:nvPr>
        </p:nvSpPr>
        <p:spPr>
          <a:xfrm>
            <a:off x="803279" y="1845987"/>
            <a:ext cx="8713783" cy="3166026"/>
          </a:xfrm>
        </p:spPr>
        <p:txBody>
          <a:bodyPr anchor="ctr">
            <a:noAutofit/>
          </a:bodyPr>
          <a:lstStyle>
            <a:lvl1pPr marL="0" marR="0" indent="0" algn="l" defTabSz="914400" rtl="0" eaLnBrk="1" fontAlgn="auto" latinLnBrk="0" hangingPunct="1">
              <a:lnSpc>
                <a:spcPct val="90000"/>
              </a:lnSpc>
              <a:spcBef>
                <a:spcPts val="1400"/>
              </a:spcBef>
              <a:spcAft>
                <a:spcPts val="0"/>
              </a:spcAft>
              <a:buClr>
                <a:schemeClr val="accent2"/>
              </a:buClr>
              <a:buSzTx/>
              <a:buFont typeface="Arial" panose="020B0604020202020204" pitchFamily="34" charset="0"/>
              <a:buNone/>
              <a:tabLst/>
              <a:defRPr sz="6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sv-SE"/>
              <a:t>Click to add quote</a:t>
            </a:r>
          </a:p>
        </p:txBody>
      </p:sp>
      <p:sp>
        <p:nvSpPr>
          <p:cNvPr id="7" name="Date Placeholder 6"/>
          <p:cNvSpPr>
            <a:spLocks noGrp="1"/>
          </p:cNvSpPr>
          <p:nvPr>
            <p:ph type="dt" sz="half" idx="17"/>
          </p:nvPr>
        </p:nvSpPr>
        <p:spPr/>
        <p:txBody>
          <a:bodyPr/>
          <a:lstStyle/>
          <a:p>
            <a:r>
              <a:rPr lang="sv-SE"/>
              <a:t>01 juni 2021</a:t>
            </a:r>
          </a:p>
        </p:txBody>
      </p:sp>
      <p:sp>
        <p:nvSpPr>
          <p:cNvPr id="8" name="Footer Placeholder 7"/>
          <p:cNvSpPr>
            <a:spLocks noGrp="1"/>
          </p:cNvSpPr>
          <p:nvPr>
            <p:ph type="ftr" sz="quarter" idx="18"/>
          </p:nvPr>
        </p:nvSpPr>
        <p:spPr/>
        <p:txBody>
          <a:bodyPr/>
          <a:lstStyle/>
          <a:p>
            <a:endParaRPr lang="sv-SE"/>
          </a:p>
        </p:txBody>
      </p:sp>
      <p:sp>
        <p:nvSpPr>
          <p:cNvPr id="9" name="Slide Number Placeholder 8"/>
          <p:cNvSpPr>
            <a:spLocks noGrp="1"/>
          </p:cNvSpPr>
          <p:nvPr>
            <p:ph type="sldNum" sz="quarter" idx="19"/>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1474165912"/>
      </p:ext>
    </p:extLst>
  </p:cSld>
  <p:clrMapOvr>
    <a:masterClrMapping/>
  </p:clrMapOvr>
  <p:hf hdr="0" dt="0"/>
  <p:extLst>
    <p:ext uri="{DCECCB84-F9BA-43D5-87BE-67443E8EF086}">
      <p15:sldGuideLst xmlns:p15="http://schemas.microsoft.com/office/powerpoint/2012/main">
        <p15:guide id="1" pos="599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cyan)">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6" y="296863"/>
            <a:ext cx="8715600" cy="971550"/>
          </a:xfrm>
        </p:spPr>
        <p:txBody>
          <a:bodyPr/>
          <a:lstStyle>
            <a:lvl1pPr>
              <a:defRPr sz="2400" b="0">
                <a:solidFill>
                  <a:schemeClr val="accent1"/>
                </a:solidFill>
              </a:defRPr>
            </a:lvl1pPr>
          </a:lstStyle>
          <a:p>
            <a:r>
              <a:rPr lang="sv-SE"/>
              <a:t>Add label/title (optional)</a:t>
            </a:r>
          </a:p>
        </p:txBody>
      </p:sp>
      <p:sp>
        <p:nvSpPr>
          <p:cNvPr id="11" name="Subtitle 2"/>
          <p:cNvSpPr>
            <a:spLocks noGrp="1"/>
          </p:cNvSpPr>
          <p:nvPr>
            <p:ph type="subTitle" idx="16" hasCustomPrompt="1"/>
          </p:nvPr>
        </p:nvSpPr>
        <p:spPr>
          <a:xfrm>
            <a:off x="803278" y="1845987"/>
            <a:ext cx="8715600" cy="3166026"/>
          </a:xfrm>
        </p:spPr>
        <p:txBody>
          <a:bodyPr anchor="ctr">
            <a:noAutofit/>
          </a:bodyPr>
          <a:lstStyle>
            <a:lvl1pPr marL="0" indent="0" algn="l">
              <a:buNone/>
              <a:defRPr sz="6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Add quote</a:t>
            </a:r>
          </a:p>
        </p:txBody>
      </p:sp>
      <p:sp>
        <p:nvSpPr>
          <p:cNvPr id="7" name="Date Placeholder 6"/>
          <p:cNvSpPr>
            <a:spLocks noGrp="1"/>
          </p:cNvSpPr>
          <p:nvPr>
            <p:ph type="dt" sz="half" idx="17"/>
          </p:nvPr>
        </p:nvSpPr>
        <p:spPr/>
        <p:txBody>
          <a:bodyPr/>
          <a:lstStyle/>
          <a:p>
            <a:fld id="{887108E9-E9FC-400A-A991-1D23231516B8}" type="datetimeFigureOut">
              <a:rPr lang="sv-SE" smtClean="0"/>
              <a:pPr/>
              <a:t>2023-02-20</a:t>
            </a:fld>
            <a:endParaRPr lang="sv-SE"/>
          </a:p>
        </p:txBody>
      </p:sp>
      <p:sp>
        <p:nvSpPr>
          <p:cNvPr id="8" name="Footer Placeholder 7"/>
          <p:cNvSpPr>
            <a:spLocks noGrp="1"/>
          </p:cNvSpPr>
          <p:nvPr>
            <p:ph type="ftr" sz="quarter" idx="18"/>
          </p:nvPr>
        </p:nvSpPr>
        <p:spPr/>
        <p:txBody>
          <a:bodyPr/>
          <a:lstStyle/>
          <a:p>
            <a:endParaRPr lang="sv-SE"/>
          </a:p>
        </p:txBody>
      </p:sp>
      <p:sp>
        <p:nvSpPr>
          <p:cNvPr id="9" name="Slide Number Placeholder 8"/>
          <p:cNvSpPr>
            <a:spLocks noGrp="1"/>
          </p:cNvSpPr>
          <p:nvPr>
            <p:ph type="sldNum" sz="quarter" idx="19"/>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470571670"/>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3276" y="296863"/>
            <a:ext cx="8715600" cy="971550"/>
          </a:xfrm>
        </p:spPr>
        <p:txBody>
          <a:bodyPr/>
          <a:lstStyle>
            <a:lvl1pPr>
              <a:defRPr sz="2400" b="0">
                <a:solidFill>
                  <a:schemeClr val="accent1"/>
                </a:solidFill>
              </a:defRPr>
            </a:lvl1pPr>
          </a:lstStyle>
          <a:p>
            <a:r>
              <a:rPr lang="sv-SE"/>
              <a:t>Add label/title (optional)</a:t>
            </a:r>
          </a:p>
        </p:txBody>
      </p:sp>
      <p:sp>
        <p:nvSpPr>
          <p:cNvPr id="11" name="Subtitle 2"/>
          <p:cNvSpPr>
            <a:spLocks noGrp="1"/>
          </p:cNvSpPr>
          <p:nvPr>
            <p:ph type="subTitle" idx="16" hasCustomPrompt="1"/>
          </p:nvPr>
        </p:nvSpPr>
        <p:spPr>
          <a:xfrm>
            <a:off x="803278" y="1845987"/>
            <a:ext cx="8715600" cy="3166026"/>
          </a:xfrm>
        </p:spPr>
        <p:txBody>
          <a:bodyPr anchor="ctr">
            <a:noAutofit/>
          </a:bodyPr>
          <a:lstStyle>
            <a:lvl1pPr marL="0" indent="0" algn="l">
              <a:buNone/>
              <a:defRPr sz="6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Add quote</a:t>
            </a:r>
          </a:p>
        </p:txBody>
      </p:sp>
      <p:sp>
        <p:nvSpPr>
          <p:cNvPr id="9" name="Date Placeholder 8"/>
          <p:cNvSpPr>
            <a:spLocks noGrp="1"/>
          </p:cNvSpPr>
          <p:nvPr>
            <p:ph type="dt" sz="half" idx="17"/>
          </p:nvPr>
        </p:nvSpPr>
        <p:spPr/>
        <p:txBody>
          <a:bodyPr/>
          <a:lstStyle/>
          <a:p>
            <a:fld id="{887108E9-E9FC-400A-A991-1D23231516B8}" type="datetimeFigureOut">
              <a:rPr lang="sv-SE" smtClean="0"/>
              <a:pPr/>
              <a:t>2023-02-20</a:t>
            </a:fld>
            <a:endParaRPr lang="sv-SE"/>
          </a:p>
        </p:txBody>
      </p:sp>
      <p:sp>
        <p:nvSpPr>
          <p:cNvPr id="10" name="Footer Placeholder 9"/>
          <p:cNvSpPr>
            <a:spLocks noGrp="1"/>
          </p:cNvSpPr>
          <p:nvPr>
            <p:ph type="ftr" sz="quarter" idx="18"/>
          </p:nvPr>
        </p:nvSpPr>
        <p:spPr/>
        <p:txBody>
          <a:bodyPr/>
          <a:lstStyle/>
          <a:p>
            <a:endParaRPr lang="sv-SE"/>
          </a:p>
        </p:txBody>
      </p:sp>
      <p:sp>
        <p:nvSpPr>
          <p:cNvPr id="12" name="Slide Number Placeholder 11"/>
          <p:cNvSpPr>
            <a:spLocks noGrp="1"/>
          </p:cNvSpPr>
          <p:nvPr>
            <p:ph type="sldNum" sz="quarter" idx="19"/>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208122450"/>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End Slide (with messag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3275" y="1844675"/>
            <a:ext cx="7990090" cy="2424817"/>
          </a:xfrm>
        </p:spPr>
        <p:txBody>
          <a:bodyPr anchor="b"/>
          <a:lstStyle>
            <a:lvl1pPr algn="l">
              <a:defRPr sz="5400">
                <a:solidFill>
                  <a:schemeClr val="bg1"/>
                </a:solidFill>
              </a:defRPr>
            </a:lvl1pPr>
          </a:lstStyle>
          <a:p>
            <a:r>
              <a:rPr lang="sv-SE"/>
              <a:t>Click to add title</a:t>
            </a:r>
          </a:p>
        </p:txBody>
      </p:sp>
      <p:sp>
        <p:nvSpPr>
          <p:cNvPr id="3" name="Subtitle 2"/>
          <p:cNvSpPr>
            <a:spLocks noGrp="1"/>
          </p:cNvSpPr>
          <p:nvPr>
            <p:ph type="subTitle" idx="1" hasCustomPrompt="1"/>
          </p:nvPr>
        </p:nvSpPr>
        <p:spPr>
          <a:xfrm>
            <a:off x="803275" y="4901452"/>
            <a:ext cx="7990090" cy="1191373"/>
          </a:xfrm>
        </p:spPr>
        <p:txBody>
          <a:bodyPr>
            <a:noAutofit/>
          </a:bodyPr>
          <a:lstStyle>
            <a:lvl1pPr marL="0" indent="0" algn="l">
              <a:spcBef>
                <a:spcPts val="0"/>
              </a:spcBef>
              <a:spcAft>
                <a:spcPts val="600"/>
              </a:spcAft>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Click to add sub title</a:t>
            </a:r>
          </a:p>
        </p:txBody>
      </p:sp>
      <p:cxnSp>
        <p:nvCxnSpPr>
          <p:cNvPr id="10" name="Straight Connector 9"/>
          <p:cNvCxnSpPr/>
          <p:nvPr userDrawn="1"/>
        </p:nvCxnSpPr>
        <p:spPr>
          <a:xfrm>
            <a:off x="803275" y="4544499"/>
            <a:ext cx="799009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57045" y="6498970"/>
            <a:ext cx="773332" cy="185495"/>
          </a:xfrm>
          <a:prstGeom prst="rect">
            <a:avLst/>
          </a:prstGeom>
        </p:spPr>
      </p:pic>
      <p:sp>
        <p:nvSpPr>
          <p:cNvPr id="5" name="Date Placeholder 4"/>
          <p:cNvSpPr>
            <a:spLocks noGrp="1"/>
          </p:cNvSpPr>
          <p:nvPr>
            <p:ph type="dt" sz="half" idx="10"/>
          </p:nvPr>
        </p:nvSpPr>
        <p:spPr/>
        <p:txBody>
          <a:bodyPr/>
          <a:lstStyle/>
          <a:p>
            <a:r>
              <a:rPr lang="sv-SE"/>
              <a:t>01 juni 2021</a:t>
            </a:r>
          </a:p>
        </p:txBody>
      </p:sp>
      <p:sp>
        <p:nvSpPr>
          <p:cNvPr id="6" name="Footer Placeholder 5"/>
          <p:cNvSpPr>
            <a:spLocks noGrp="1"/>
          </p:cNvSpPr>
          <p:nvPr>
            <p:ph type="ftr" sz="quarter" idx="11"/>
          </p:nvPr>
        </p:nvSpPr>
        <p:spPr/>
        <p:txBody>
          <a:bodyPr/>
          <a:lstStyle/>
          <a:p>
            <a:endParaRPr lang="sv-SE"/>
          </a:p>
        </p:txBody>
      </p:sp>
      <p:sp>
        <p:nvSpPr>
          <p:cNvPr id="8" name="Slide Number Placeholder 7"/>
          <p:cNvSpPr>
            <a:spLocks noGrp="1"/>
          </p:cNvSpPr>
          <p:nvPr>
            <p:ph type="sldNum" sz="quarter" idx="12"/>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1440651586"/>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887108E9-E9FC-400A-A991-1D23231516B8}" type="datetimeFigureOut">
              <a:rPr lang="sv-SE" smtClean="0"/>
              <a:pPr/>
              <a:t>2023-02-20</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pPr algn="l"/>
            <a:fld id="{FF0A07D5-82FF-48F1-8DEB-0B2470916748}" type="slidenum">
              <a:rPr lang="sv-SE" smtClean="0"/>
              <a:pPr algn="l"/>
              <a:t>‹#›</a:t>
            </a:fld>
            <a:endParaRPr lang="sv-SE"/>
          </a:p>
        </p:txBody>
      </p:sp>
      <p:pic>
        <p:nvPicPr>
          <p:cNvPr id="34" name="Picture 3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9888" y="2618079"/>
            <a:ext cx="6792225" cy="1621842"/>
          </a:xfrm>
          <a:prstGeom prst="rect">
            <a:avLst/>
          </a:prstGeom>
        </p:spPr>
      </p:pic>
    </p:spTree>
    <p:extLst>
      <p:ext uri="{BB962C8B-B14F-4D97-AF65-F5344CB8AC3E}">
        <p14:creationId xmlns:p14="http://schemas.microsoft.com/office/powerpoint/2010/main" val="4098723026"/>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vå del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03276" y="1863177"/>
            <a:ext cx="5112000" cy="4229648"/>
          </a:xfrm>
        </p:spPr>
        <p:txBody>
          <a:body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2" name="Content Placeholder 2"/>
          <p:cNvSpPr>
            <a:spLocks noGrp="1"/>
          </p:cNvSpPr>
          <p:nvPr>
            <p:ph idx="13" hasCustomPrompt="1"/>
          </p:nvPr>
        </p:nvSpPr>
        <p:spPr>
          <a:xfrm>
            <a:off x="6276725" y="1863177"/>
            <a:ext cx="5112000" cy="4229648"/>
          </a:xfrm>
        </p:spPr>
        <p:txBody>
          <a:body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4" name="Date Placeholder 13"/>
          <p:cNvSpPr>
            <a:spLocks noGrp="1"/>
          </p:cNvSpPr>
          <p:nvPr>
            <p:ph type="dt" sz="half" idx="14"/>
          </p:nvPr>
        </p:nvSpPr>
        <p:spPr/>
        <p:txBody>
          <a:bodyPr/>
          <a:lstStyle/>
          <a:p>
            <a:r>
              <a:rPr lang="sv-SE"/>
              <a:t>01 juni 2021</a:t>
            </a:r>
          </a:p>
        </p:txBody>
      </p:sp>
      <p:sp>
        <p:nvSpPr>
          <p:cNvPr id="15" name="Footer Placeholder 14"/>
          <p:cNvSpPr>
            <a:spLocks noGrp="1"/>
          </p:cNvSpPr>
          <p:nvPr>
            <p:ph type="ftr" sz="quarter" idx="15"/>
          </p:nvPr>
        </p:nvSpPr>
        <p:spPr/>
        <p:txBody>
          <a:bodyPr/>
          <a:lstStyle/>
          <a:p>
            <a:endParaRPr lang="sv-SE"/>
          </a:p>
        </p:txBody>
      </p:sp>
      <p:sp>
        <p:nvSpPr>
          <p:cNvPr id="16" name="Slide Number Placeholder 15"/>
          <p:cNvSpPr>
            <a:spLocks noGrp="1"/>
          </p:cNvSpPr>
          <p:nvPr>
            <p:ph type="sldNum" sz="quarter" idx="16"/>
          </p:nvPr>
        </p:nvSpPr>
        <p:spPr/>
        <p:txBody>
          <a:bodyPr/>
          <a:lstStyle/>
          <a:p>
            <a:pPr algn="l"/>
            <a:fld id="{FF0A07D5-82FF-48F1-8DEB-0B2470916748}" type="slidenum">
              <a:rPr lang="sv-SE" smtClean="0"/>
              <a:pPr algn="l"/>
              <a:t>‹#›</a:t>
            </a:fld>
            <a:endParaRPr lang="sv-SE"/>
          </a:p>
        </p:txBody>
      </p:sp>
      <p:sp>
        <p:nvSpPr>
          <p:cNvPr id="4" name="Title 3"/>
          <p:cNvSpPr>
            <a:spLocks noGrp="1"/>
          </p:cNvSpPr>
          <p:nvPr>
            <p:ph type="title" hasCustomPrompt="1"/>
          </p:nvPr>
        </p:nvSpPr>
        <p:spPr/>
        <p:txBody>
          <a:bodyPr/>
          <a:lstStyle>
            <a:lvl1pPr>
              <a:defRPr/>
            </a:lvl1pPr>
          </a:lstStyle>
          <a:p>
            <a:r>
              <a:rPr lang="sv-SE"/>
              <a:t>Click to add title</a:t>
            </a:r>
          </a:p>
        </p:txBody>
      </p:sp>
    </p:spTree>
    <p:extLst>
      <p:ext uri="{BB962C8B-B14F-4D97-AF65-F5344CB8AC3E}">
        <p14:creationId xmlns:p14="http://schemas.microsoft.com/office/powerpoint/2010/main" val="2912599450"/>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lang="en-GB"/>
          </a:p>
        </p:txBody>
      </p:sp>
      <p:sp>
        <p:nvSpPr>
          <p:cNvPr id="10" name="Content Placeholder 10"/>
          <p:cNvSpPr>
            <a:spLocks noGrp="1"/>
          </p:cNvSpPr>
          <p:nvPr>
            <p:ph sz="quarter" idx="13"/>
          </p:nvPr>
        </p:nvSpPr>
        <p:spPr>
          <a:xfrm>
            <a:off x="878417" y="1862139"/>
            <a:ext cx="5289600" cy="4205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0"/>
          <p:cNvSpPr>
            <a:spLocks noGrp="1"/>
          </p:cNvSpPr>
          <p:nvPr>
            <p:ph sz="quarter" idx="14"/>
          </p:nvPr>
        </p:nvSpPr>
        <p:spPr>
          <a:xfrm>
            <a:off x="6309733" y="1862139"/>
            <a:ext cx="5289600" cy="4205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Slide Number Placeholder 1"/>
          <p:cNvSpPr>
            <a:spLocks noGrp="1"/>
          </p:cNvSpPr>
          <p:nvPr>
            <p:ph type="sldNum" sz="quarter" idx="15"/>
          </p:nvPr>
        </p:nvSpPr>
        <p:spPr/>
        <p:txBody>
          <a:bodyPr/>
          <a:lstStyle/>
          <a:p>
            <a:fld id="{DAB4D9B7-EC2A-4928-9AE8-1F52083B77C5}" type="slidenum">
              <a:rPr lang="en-GB" smtClean="0"/>
              <a:pPr/>
              <a:t>‹#›</a:t>
            </a:fld>
            <a:endParaRPr lang="en-GB"/>
          </a:p>
        </p:txBody>
      </p:sp>
      <p:sp>
        <p:nvSpPr>
          <p:cNvPr id="3" name="Date Placeholder 2"/>
          <p:cNvSpPr>
            <a:spLocks noGrp="1"/>
          </p:cNvSpPr>
          <p:nvPr>
            <p:ph type="dt" sz="half" idx="16"/>
          </p:nvPr>
        </p:nvSpPr>
        <p:spPr/>
        <p:txBody>
          <a:bodyPr/>
          <a:lstStyle/>
          <a:p>
            <a:r>
              <a:rPr lang="sv-SE"/>
              <a:t>2012-03-14</a:t>
            </a:r>
            <a:endParaRPr lang="en-GB"/>
          </a:p>
        </p:txBody>
      </p:sp>
      <p:sp>
        <p:nvSpPr>
          <p:cNvPr id="4" name="Footer Placeholder 3"/>
          <p:cNvSpPr>
            <a:spLocks noGrp="1"/>
          </p:cNvSpPr>
          <p:nvPr>
            <p:ph type="ftr" sz="quarter" idx="17"/>
          </p:nvPr>
        </p:nvSpPr>
        <p:spPr/>
        <p:txBody>
          <a:bodyPr/>
          <a:lstStyle/>
          <a:p>
            <a:endParaRPr lang="en-GB"/>
          </a:p>
        </p:txBody>
      </p:sp>
    </p:spTree>
    <p:extLst>
      <p:ext uri="{BB962C8B-B14F-4D97-AF65-F5344CB8AC3E}">
        <p14:creationId xmlns:p14="http://schemas.microsoft.com/office/powerpoint/2010/main" val="3754524474"/>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blue)">
    <p:bg>
      <p:bgPr>
        <a:solidFill>
          <a:schemeClr val="accent2"/>
        </a:solidFill>
        <a:effectLst/>
      </p:bgPr>
    </p:bg>
    <p:spTree>
      <p:nvGrpSpPr>
        <p:cNvPr id="1" name=""/>
        <p:cNvGrpSpPr/>
        <p:nvPr/>
      </p:nvGrpSpPr>
      <p:grpSpPr>
        <a:xfrm>
          <a:off x="0" y="0"/>
          <a:ext cx="0" cy="0"/>
          <a:chOff x="0" y="0"/>
          <a:chExt cx="0" cy="0"/>
        </a:xfrm>
      </p:grpSpPr>
      <p:sp>
        <p:nvSpPr>
          <p:cNvPr id="9" name="Rectangle 8"/>
          <p:cNvSpPr/>
          <p:nvPr userDrawn="1"/>
        </p:nvSpPr>
        <p:spPr>
          <a:xfrm>
            <a:off x="819" y="0"/>
            <a:ext cx="3233391" cy="6357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itle 6"/>
          <p:cNvSpPr>
            <a:spLocks noGrp="1"/>
          </p:cNvSpPr>
          <p:nvPr>
            <p:ph type="title" hasCustomPrompt="1"/>
          </p:nvPr>
        </p:nvSpPr>
        <p:spPr>
          <a:xfrm>
            <a:off x="3767603" y="2701782"/>
            <a:ext cx="7621122" cy="924786"/>
          </a:xfrm>
        </p:spPr>
        <p:txBody>
          <a:bodyPr anchor="ctr"/>
          <a:lstStyle>
            <a:lvl1pPr>
              <a:defRPr sz="4000">
                <a:solidFill>
                  <a:schemeClr val="accent1"/>
                </a:solidFill>
              </a:defRPr>
            </a:lvl1pPr>
          </a:lstStyle>
          <a:p>
            <a:r>
              <a:rPr lang="sv-SE"/>
              <a:t>Click to add text</a:t>
            </a:r>
          </a:p>
        </p:txBody>
      </p:sp>
      <p:sp>
        <p:nvSpPr>
          <p:cNvPr id="12" name="Text Placeholder 12"/>
          <p:cNvSpPr>
            <a:spLocks noGrp="1"/>
          </p:cNvSpPr>
          <p:nvPr>
            <p:ph type="body" sz="quarter" idx="13" hasCustomPrompt="1"/>
          </p:nvPr>
        </p:nvSpPr>
        <p:spPr>
          <a:xfrm>
            <a:off x="803273" y="2701782"/>
            <a:ext cx="2124000" cy="924786"/>
          </a:xfrm>
        </p:spPr>
        <p:txBody>
          <a:bodyPr anchor="ctr">
            <a:noAutofit/>
          </a:bodyPr>
          <a:lstStyle>
            <a:lvl1pPr marL="0" indent="0">
              <a:spcBef>
                <a:spcPts val="0"/>
              </a:spcBef>
              <a:buNone/>
              <a:defRPr sz="4000" b="1">
                <a:solidFill>
                  <a:schemeClr val="bg1"/>
                </a:solidFill>
              </a:defRPr>
            </a:lvl1pPr>
          </a:lstStyle>
          <a:p>
            <a:pPr lvl="0"/>
            <a:r>
              <a:rPr lang="sv-SE"/>
              <a:t>Add no.</a:t>
            </a:r>
          </a:p>
        </p:txBody>
      </p:sp>
      <p:sp>
        <p:nvSpPr>
          <p:cNvPr id="13" name="Date Placeholder 12"/>
          <p:cNvSpPr>
            <a:spLocks noGrp="1"/>
          </p:cNvSpPr>
          <p:nvPr>
            <p:ph type="dt" sz="half" idx="14"/>
          </p:nvPr>
        </p:nvSpPr>
        <p:spPr/>
        <p:txBody>
          <a:bodyPr/>
          <a:lstStyle/>
          <a:p>
            <a:r>
              <a:rPr lang="sv-SE"/>
              <a:t>01 juni 2021</a:t>
            </a:r>
          </a:p>
        </p:txBody>
      </p:sp>
      <p:sp>
        <p:nvSpPr>
          <p:cNvPr id="14" name="Footer Placeholder 13"/>
          <p:cNvSpPr>
            <a:spLocks noGrp="1"/>
          </p:cNvSpPr>
          <p:nvPr>
            <p:ph type="ftr" sz="quarter" idx="15"/>
          </p:nvPr>
        </p:nvSpPr>
        <p:spPr/>
        <p:txBody>
          <a:bodyPr/>
          <a:lstStyle/>
          <a:p>
            <a:endParaRPr lang="sv-SE"/>
          </a:p>
        </p:txBody>
      </p:sp>
      <p:sp>
        <p:nvSpPr>
          <p:cNvPr id="15" name="Slide Number Placeholder 14"/>
          <p:cNvSpPr>
            <a:spLocks noGrp="1"/>
          </p:cNvSpPr>
          <p:nvPr>
            <p:ph type="sldNum" sz="quarter" idx="16"/>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2931657315"/>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Slide (green)">
    <p:bg>
      <p:bgPr>
        <a:solidFill>
          <a:srgbClr val="82EBAF"/>
        </a:solidFill>
        <a:effectLst/>
      </p:bgPr>
    </p:bg>
    <p:spTree>
      <p:nvGrpSpPr>
        <p:cNvPr id="1" name=""/>
        <p:cNvGrpSpPr/>
        <p:nvPr/>
      </p:nvGrpSpPr>
      <p:grpSpPr>
        <a:xfrm>
          <a:off x="0" y="0"/>
          <a:ext cx="0" cy="0"/>
          <a:chOff x="0" y="0"/>
          <a:chExt cx="0" cy="0"/>
        </a:xfrm>
      </p:grpSpPr>
      <p:sp>
        <p:nvSpPr>
          <p:cNvPr id="9" name="Rectangle 8"/>
          <p:cNvSpPr/>
          <p:nvPr userDrawn="1"/>
        </p:nvSpPr>
        <p:spPr>
          <a:xfrm>
            <a:off x="819" y="0"/>
            <a:ext cx="3233391" cy="6357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itle 6"/>
          <p:cNvSpPr>
            <a:spLocks noGrp="1"/>
          </p:cNvSpPr>
          <p:nvPr>
            <p:ph type="title" hasCustomPrompt="1"/>
          </p:nvPr>
        </p:nvSpPr>
        <p:spPr>
          <a:xfrm>
            <a:off x="3767603" y="2701782"/>
            <a:ext cx="7621122" cy="924786"/>
          </a:xfrm>
        </p:spPr>
        <p:txBody>
          <a:bodyPr anchor="ctr"/>
          <a:lstStyle>
            <a:lvl1pPr>
              <a:defRPr sz="4000">
                <a:solidFill>
                  <a:schemeClr val="accent1"/>
                </a:solidFill>
              </a:defRPr>
            </a:lvl1pPr>
          </a:lstStyle>
          <a:p>
            <a:r>
              <a:rPr lang="sv-SE"/>
              <a:t>Click to add text</a:t>
            </a:r>
          </a:p>
        </p:txBody>
      </p:sp>
      <p:sp>
        <p:nvSpPr>
          <p:cNvPr id="12" name="Text Placeholder 12"/>
          <p:cNvSpPr>
            <a:spLocks noGrp="1"/>
          </p:cNvSpPr>
          <p:nvPr>
            <p:ph type="body" sz="quarter" idx="13" hasCustomPrompt="1"/>
          </p:nvPr>
        </p:nvSpPr>
        <p:spPr>
          <a:xfrm>
            <a:off x="803275" y="2701782"/>
            <a:ext cx="2124000" cy="924786"/>
          </a:xfrm>
        </p:spPr>
        <p:txBody>
          <a:bodyPr anchor="ctr">
            <a:noAutofit/>
          </a:bodyPr>
          <a:lstStyle>
            <a:lvl1pPr marL="0" indent="0">
              <a:spcBef>
                <a:spcPts val="0"/>
              </a:spcBef>
              <a:buNone/>
              <a:defRPr sz="4000" b="1">
                <a:solidFill>
                  <a:schemeClr val="bg1"/>
                </a:solidFill>
              </a:defRPr>
            </a:lvl1pPr>
          </a:lstStyle>
          <a:p>
            <a:pPr lvl="0"/>
            <a:r>
              <a:rPr lang="sv-SE"/>
              <a:t>Add no.</a:t>
            </a:r>
          </a:p>
        </p:txBody>
      </p:sp>
      <p:sp>
        <p:nvSpPr>
          <p:cNvPr id="2" name="Date Placeholder 1"/>
          <p:cNvSpPr>
            <a:spLocks noGrp="1"/>
          </p:cNvSpPr>
          <p:nvPr>
            <p:ph type="dt" sz="half" idx="14"/>
          </p:nvPr>
        </p:nvSpPr>
        <p:spPr/>
        <p:txBody>
          <a:bodyPr/>
          <a:lstStyle/>
          <a:p>
            <a:r>
              <a:rPr lang="sv-SE"/>
              <a:t>01 juni 2021</a:t>
            </a:r>
          </a:p>
        </p:txBody>
      </p:sp>
      <p:sp>
        <p:nvSpPr>
          <p:cNvPr id="3" name="Footer Placeholder 2"/>
          <p:cNvSpPr>
            <a:spLocks noGrp="1"/>
          </p:cNvSpPr>
          <p:nvPr>
            <p:ph type="ftr" sz="quarter" idx="15"/>
          </p:nvPr>
        </p:nvSpPr>
        <p:spPr/>
        <p:txBody>
          <a:bodyPr/>
          <a:lstStyle/>
          <a:p>
            <a:endParaRPr lang="sv-SE"/>
          </a:p>
        </p:txBody>
      </p:sp>
      <p:sp>
        <p:nvSpPr>
          <p:cNvPr id="8" name="Slide Number Placeholder 7"/>
          <p:cNvSpPr>
            <a:spLocks noGrp="1"/>
          </p:cNvSpPr>
          <p:nvPr>
            <p:ph type="sldNum" sz="quarter" idx="16"/>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2040089388"/>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pink)">
    <p:bg>
      <p:bgPr>
        <a:solidFill>
          <a:schemeClr val="accent5"/>
        </a:solidFill>
        <a:effectLst/>
      </p:bgPr>
    </p:bg>
    <p:spTree>
      <p:nvGrpSpPr>
        <p:cNvPr id="1" name=""/>
        <p:cNvGrpSpPr/>
        <p:nvPr/>
      </p:nvGrpSpPr>
      <p:grpSpPr>
        <a:xfrm>
          <a:off x="0" y="0"/>
          <a:ext cx="0" cy="0"/>
          <a:chOff x="0" y="0"/>
          <a:chExt cx="0" cy="0"/>
        </a:xfrm>
      </p:grpSpPr>
      <p:sp>
        <p:nvSpPr>
          <p:cNvPr id="9" name="Rectangle 8"/>
          <p:cNvSpPr/>
          <p:nvPr userDrawn="1"/>
        </p:nvSpPr>
        <p:spPr>
          <a:xfrm>
            <a:off x="819" y="0"/>
            <a:ext cx="3233391" cy="6357600"/>
          </a:xfrm>
          <a:prstGeom prst="rect">
            <a:avLst/>
          </a:prstGeom>
          <a:solidFill>
            <a:srgbClr val="FFAF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itle 6"/>
          <p:cNvSpPr>
            <a:spLocks noGrp="1"/>
          </p:cNvSpPr>
          <p:nvPr>
            <p:ph type="title" hasCustomPrompt="1"/>
          </p:nvPr>
        </p:nvSpPr>
        <p:spPr>
          <a:xfrm>
            <a:off x="3767603" y="2701782"/>
            <a:ext cx="7621122" cy="924786"/>
          </a:xfrm>
        </p:spPr>
        <p:txBody>
          <a:bodyPr anchor="ctr"/>
          <a:lstStyle>
            <a:lvl1pPr>
              <a:defRPr sz="4000">
                <a:solidFill>
                  <a:schemeClr val="accent1"/>
                </a:solidFill>
              </a:defRPr>
            </a:lvl1pPr>
          </a:lstStyle>
          <a:p>
            <a:r>
              <a:rPr lang="sv-SE"/>
              <a:t>Click to add text</a:t>
            </a:r>
          </a:p>
        </p:txBody>
      </p:sp>
      <p:sp>
        <p:nvSpPr>
          <p:cNvPr id="12" name="Text Placeholder 12"/>
          <p:cNvSpPr>
            <a:spLocks noGrp="1"/>
          </p:cNvSpPr>
          <p:nvPr>
            <p:ph type="body" sz="quarter" idx="13" hasCustomPrompt="1"/>
          </p:nvPr>
        </p:nvSpPr>
        <p:spPr>
          <a:xfrm>
            <a:off x="803275" y="2701782"/>
            <a:ext cx="2124000" cy="924786"/>
          </a:xfrm>
        </p:spPr>
        <p:txBody>
          <a:bodyPr anchor="ctr">
            <a:noAutofit/>
          </a:bodyPr>
          <a:lstStyle>
            <a:lvl1pPr marL="0" indent="0">
              <a:spcBef>
                <a:spcPts val="0"/>
              </a:spcBef>
              <a:buNone/>
              <a:defRPr sz="4000" b="1">
                <a:solidFill>
                  <a:schemeClr val="bg1"/>
                </a:solidFill>
              </a:defRPr>
            </a:lvl1pPr>
          </a:lstStyle>
          <a:p>
            <a:pPr lvl="0"/>
            <a:r>
              <a:rPr lang="sv-SE"/>
              <a:t>Add no.</a:t>
            </a:r>
          </a:p>
        </p:txBody>
      </p:sp>
      <p:sp>
        <p:nvSpPr>
          <p:cNvPr id="2" name="Date Placeholder 1"/>
          <p:cNvSpPr>
            <a:spLocks noGrp="1"/>
          </p:cNvSpPr>
          <p:nvPr>
            <p:ph type="dt" sz="half" idx="14"/>
          </p:nvPr>
        </p:nvSpPr>
        <p:spPr/>
        <p:txBody>
          <a:bodyPr/>
          <a:lstStyle/>
          <a:p>
            <a:r>
              <a:rPr lang="sv-SE"/>
              <a:t>01 juni 2021</a:t>
            </a:r>
          </a:p>
        </p:txBody>
      </p:sp>
      <p:sp>
        <p:nvSpPr>
          <p:cNvPr id="3" name="Footer Placeholder 2"/>
          <p:cNvSpPr>
            <a:spLocks noGrp="1"/>
          </p:cNvSpPr>
          <p:nvPr>
            <p:ph type="ftr" sz="quarter" idx="15"/>
          </p:nvPr>
        </p:nvSpPr>
        <p:spPr/>
        <p:txBody>
          <a:bodyPr/>
          <a:lstStyle/>
          <a:p>
            <a:endParaRPr lang="sv-SE"/>
          </a:p>
        </p:txBody>
      </p:sp>
      <p:sp>
        <p:nvSpPr>
          <p:cNvPr id="8" name="Slide Number Placeholder 7"/>
          <p:cNvSpPr>
            <a:spLocks noGrp="1"/>
          </p:cNvSpPr>
          <p:nvPr>
            <p:ph type="sldNum" sz="quarter" idx="16"/>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26773368"/>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baseline="0"/>
            </a:lvl1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7" name="Date Placeholder 6"/>
          <p:cNvSpPr>
            <a:spLocks noGrp="1"/>
          </p:cNvSpPr>
          <p:nvPr>
            <p:ph type="dt" sz="half" idx="10"/>
          </p:nvPr>
        </p:nvSpPr>
        <p:spPr/>
        <p:txBody>
          <a:bodyPr/>
          <a:lstStyle/>
          <a:p>
            <a:r>
              <a:rPr lang="sv-SE"/>
              <a:t>01 juni 2021</a:t>
            </a:r>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pPr algn="l"/>
            <a:fld id="{FF0A07D5-82FF-48F1-8DEB-0B2470916748}" type="slidenum">
              <a:rPr lang="sv-SE" smtClean="0"/>
              <a:pPr algn="l"/>
              <a:t>‹#›</a:t>
            </a:fld>
            <a:endParaRPr lang="sv-SE"/>
          </a:p>
        </p:txBody>
      </p:sp>
      <p:sp>
        <p:nvSpPr>
          <p:cNvPr id="4" name="Title 3"/>
          <p:cNvSpPr>
            <a:spLocks noGrp="1"/>
          </p:cNvSpPr>
          <p:nvPr>
            <p:ph type="title" hasCustomPrompt="1"/>
          </p:nvPr>
        </p:nvSpPr>
        <p:spPr/>
        <p:txBody>
          <a:bodyPr/>
          <a:lstStyle/>
          <a:p>
            <a:r>
              <a:rPr lang="sv-SE"/>
              <a:t>Click to add title</a:t>
            </a:r>
          </a:p>
        </p:txBody>
      </p:sp>
    </p:spTree>
    <p:extLst>
      <p:ext uri="{BB962C8B-B14F-4D97-AF65-F5344CB8AC3E}">
        <p14:creationId xmlns:p14="http://schemas.microsoft.com/office/powerpoint/2010/main" val="4037539810"/>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03276" y="1863177"/>
            <a:ext cx="5112000" cy="4229648"/>
          </a:xfrm>
        </p:spPr>
        <p:txBody>
          <a:body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2" name="Content Placeholder 2"/>
          <p:cNvSpPr>
            <a:spLocks noGrp="1"/>
          </p:cNvSpPr>
          <p:nvPr>
            <p:ph idx="13" hasCustomPrompt="1"/>
          </p:nvPr>
        </p:nvSpPr>
        <p:spPr>
          <a:xfrm>
            <a:off x="6276725" y="1863177"/>
            <a:ext cx="5112000" cy="4229648"/>
          </a:xfrm>
        </p:spPr>
        <p:txBody>
          <a:body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4" name="Date Placeholder 13"/>
          <p:cNvSpPr>
            <a:spLocks noGrp="1"/>
          </p:cNvSpPr>
          <p:nvPr>
            <p:ph type="dt" sz="half" idx="14"/>
          </p:nvPr>
        </p:nvSpPr>
        <p:spPr/>
        <p:txBody>
          <a:bodyPr/>
          <a:lstStyle/>
          <a:p>
            <a:r>
              <a:rPr lang="sv-SE"/>
              <a:t>01 juni 2021</a:t>
            </a:r>
          </a:p>
        </p:txBody>
      </p:sp>
      <p:sp>
        <p:nvSpPr>
          <p:cNvPr id="15" name="Footer Placeholder 14"/>
          <p:cNvSpPr>
            <a:spLocks noGrp="1"/>
          </p:cNvSpPr>
          <p:nvPr>
            <p:ph type="ftr" sz="quarter" idx="15"/>
          </p:nvPr>
        </p:nvSpPr>
        <p:spPr/>
        <p:txBody>
          <a:bodyPr/>
          <a:lstStyle/>
          <a:p>
            <a:endParaRPr lang="sv-SE"/>
          </a:p>
        </p:txBody>
      </p:sp>
      <p:sp>
        <p:nvSpPr>
          <p:cNvPr id="16" name="Slide Number Placeholder 15"/>
          <p:cNvSpPr>
            <a:spLocks noGrp="1"/>
          </p:cNvSpPr>
          <p:nvPr>
            <p:ph type="sldNum" sz="quarter" idx="16"/>
          </p:nvPr>
        </p:nvSpPr>
        <p:spPr/>
        <p:txBody>
          <a:bodyPr/>
          <a:lstStyle/>
          <a:p>
            <a:pPr algn="l"/>
            <a:fld id="{FF0A07D5-82FF-48F1-8DEB-0B2470916748}" type="slidenum">
              <a:rPr lang="sv-SE" smtClean="0"/>
              <a:pPr algn="l"/>
              <a:t>‹#›</a:t>
            </a:fld>
            <a:endParaRPr lang="sv-SE"/>
          </a:p>
        </p:txBody>
      </p:sp>
      <p:sp>
        <p:nvSpPr>
          <p:cNvPr id="4" name="Title 3"/>
          <p:cNvSpPr>
            <a:spLocks noGrp="1"/>
          </p:cNvSpPr>
          <p:nvPr>
            <p:ph type="title" hasCustomPrompt="1"/>
          </p:nvPr>
        </p:nvSpPr>
        <p:spPr/>
        <p:txBody>
          <a:bodyPr/>
          <a:lstStyle>
            <a:lvl1pPr>
              <a:defRPr/>
            </a:lvl1pPr>
          </a:lstStyle>
          <a:p>
            <a:r>
              <a:rPr lang="sv-SE"/>
              <a:t>Click to add title</a:t>
            </a:r>
          </a:p>
        </p:txBody>
      </p:sp>
    </p:spTree>
    <p:extLst>
      <p:ext uri="{BB962C8B-B14F-4D97-AF65-F5344CB8AC3E}">
        <p14:creationId xmlns:p14="http://schemas.microsoft.com/office/powerpoint/2010/main" val="2264753032"/>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sv-SE"/>
              <a:t>Click to add title</a:t>
            </a:r>
          </a:p>
        </p:txBody>
      </p:sp>
      <p:sp>
        <p:nvSpPr>
          <p:cNvPr id="13" name="Text Placeholder 12"/>
          <p:cNvSpPr>
            <a:spLocks noGrp="1"/>
          </p:cNvSpPr>
          <p:nvPr>
            <p:ph type="body" sz="quarter" idx="13" hasCustomPrompt="1"/>
          </p:nvPr>
        </p:nvSpPr>
        <p:spPr>
          <a:xfrm>
            <a:off x="803275" y="1591536"/>
            <a:ext cx="3168000" cy="616845"/>
          </a:xfrm>
        </p:spPr>
        <p:txBody>
          <a:bodyPr anchor="b">
            <a:noAutofit/>
          </a:bodyPr>
          <a:lstStyle>
            <a:lvl1pPr marL="0" indent="0">
              <a:spcBef>
                <a:spcPts val="0"/>
              </a:spcBef>
              <a:buNone/>
              <a:defRPr sz="2000" b="1">
                <a:solidFill>
                  <a:schemeClr val="accent1"/>
                </a:solidFill>
              </a:defRPr>
            </a:lvl1pPr>
          </a:lstStyle>
          <a:p>
            <a:pPr lvl="0"/>
            <a:r>
              <a:rPr lang="sv-SE"/>
              <a:t>Add title</a:t>
            </a:r>
          </a:p>
        </p:txBody>
      </p:sp>
      <p:sp>
        <p:nvSpPr>
          <p:cNvPr id="16" name="Content Placeholder 2"/>
          <p:cNvSpPr>
            <a:spLocks noGrp="1"/>
          </p:cNvSpPr>
          <p:nvPr>
            <p:ph idx="1" hasCustomPrompt="1"/>
          </p:nvPr>
        </p:nvSpPr>
        <p:spPr>
          <a:xfrm>
            <a:off x="803275" y="2315183"/>
            <a:ext cx="3168000" cy="3777641"/>
          </a:xfrm>
        </p:spPr>
        <p:txBody>
          <a:bodyPr>
            <a:normAutofit/>
          </a:bodyPr>
          <a:lstStyle>
            <a:lvl1pPr>
              <a:defRPr sz="2000"/>
            </a:lvl1pPr>
            <a:lvl2pPr>
              <a:defRPr sz="1800"/>
            </a:lvl2pPr>
            <a:lvl3pPr>
              <a:defRPr sz="1600"/>
            </a:lvl3pPr>
            <a:lvl4pPr>
              <a:defRPr sz="1400"/>
            </a:lvl4pPr>
            <a:lvl5pPr>
              <a:defRPr sz="1400"/>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7" name="Text Placeholder 12"/>
          <p:cNvSpPr>
            <a:spLocks noGrp="1"/>
          </p:cNvSpPr>
          <p:nvPr>
            <p:ph type="body" sz="quarter" idx="14" hasCustomPrompt="1"/>
          </p:nvPr>
        </p:nvSpPr>
        <p:spPr>
          <a:xfrm>
            <a:off x="4512000" y="1591536"/>
            <a:ext cx="3168000" cy="616845"/>
          </a:xfrm>
        </p:spPr>
        <p:txBody>
          <a:bodyPr anchor="b">
            <a:noAutofit/>
          </a:bodyPr>
          <a:lstStyle>
            <a:lvl1pPr marL="0" indent="0">
              <a:spcBef>
                <a:spcPts val="0"/>
              </a:spcBef>
              <a:buNone/>
              <a:defRPr sz="2000" b="1">
                <a:solidFill>
                  <a:schemeClr val="accent1"/>
                </a:solidFill>
              </a:defRPr>
            </a:lvl1pPr>
          </a:lstStyle>
          <a:p>
            <a:pPr lvl="0"/>
            <a:r>
              <a:rPr lang="sv-SE"/>
              <a:t>Add title</a:t>
            </a:r>
          </a:p>
        </p:txBody>
      </p:sp>
      <p:sp>
        <p:nvSpPr>
          <p:cNvPr id="18" name="Content Placeholder 2"/>
          <p:cNvSpPr>
            <a:spLocks noGrp="1"/>
          </p:cNvSpPr>
          <p:nvPr>
            <p:ph idx="15" hasCustomPrompt="1"/>
          </p:nvPr>
        </p:nvSpPr>
        <p:spPr>
          <a:xfrm>
            <a:off x="4512000" y="2315183"/>
            <a:ext cx="3168000" cy="3777641"/>
          </a:xfrm>
        </p:spPr>
        <p:txBody>
          <a:bodyPr>
            <a:normAutofit/>
          </a:bodyPr>
          <a:lstStyle>
            <a:lvl1pPr>
              <a:defRPr sz="2000"/>
            </a:lvl1pPr>
            <a:lvl2pPr>
              <a:defRPr sz="1800"/>
            </a:lvl2pPr>
            <a:lvl3pPr>
              <a:defRPr sz="1600"/>
            </a:lvl3pPr>
            <a:lvl4pPr>
              <a:defRPr sz="1400"/>
            </a:lvl4pPr>
            <a:lvl5pPr>
              <a:defRPr sz="1400"/>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9" name="Text Placeholder 12"/>
          <p:cNvSpPr>
            <a:spLocks noGrp="1"/>
          </p:cNvSpPr>
          <p:nvPr>
            <p:ph type="body" sz="quarter" idx="16" hasCustomPrompt="1"/>
          </p:nvPr>
        </p:nvSpPr>
        <p:spPr>
          <a:xfrm>
            <a:off x="8220725" y="1591536"/>
            <a:ext cx="3168000" cy="616845"/>
          </a:xfrm>
        </p:spPr>
        <p:txBody>
          <a:bodyPr anchor="b">
            <a:noAutofit/>
          </a:bodyPr>
          <a:lstStyle>
            <a:lvl1pPr marL="0" indent="0">
              <a:spcBef>
                <a:spcPts val="0"/>
              </a:spcBef>
              <a:buNone/>
              <a:defRPr sz="2000" b="1">
                <a:solidFill>
                  <a:schemeClr val="accent1"/>
                </a:solidFill>
              </a:defRPr>
            </a:lvl1pPr>
          </a:lstStyle>
          <a:p>
            <a:pPr lvl="0"/>
            <a:r>
              <a:rPr lang="sv-SE"/>
              <a:t>Add title</a:t>
            </a:r>
          </a:p>
        </p:txBody>
      </p:sp>
      <p:sp>
        <p:nvSpPr>
          <p:cNvPr id="20" name="Content Placeholder 2"/>
          <p:cNvSpPr>
            <a:spLocks noGrp="1"/>
          </p:cNvSpPr>
          <p:nvPr>
            <p:ph idx="17" hasCustomPrompt="1"/>
          </p:nvPr>
        </p:nvSpPr>
        <p:spPr>
          <a:xfrm>
            <a:off x="8220725" y="2315183"/>
            <a:ext cx="3168000" cy="3777641"/>
          </a:xfrm>
        </p:spPr>
        <p:txBody>
          <a:bodyPr>
            <a:normAutofit/>
          </a:bodyPr>
          <a:lstStyle>
            <a:lvl1pPr>
              <a:defRPr sz="2000"/>
            </a:lvl1pPr>
            <a:lvl2pPr>
              <a:defRPr sz="1800"/>
            </a:lvl2pPr>
            <a:lvl3pPr>
              <a:defRPr sz="1600"/>
            </a:lvl3pPr>
            <a:lvl4pPr>
              <a:defRPr sz="1400"/>
            </a:lvl4pPr>
            <a:lvl5pPr>
              <a:defRPr sz="1400"/>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21" name="Date Placeholder 20"/>
          <p:cNvSpPr>
            <a:spLocks noGrp="1"/>
          </p:cNvSpPr>
          <p:nvPr>
            <p:ph type="dt" sz="half" idx="18"/>
          </p:nvPr>
        </p:nvSpPr>
        <p:spPr/>
        <p:txBody>
          <a:bodyPr/>
          <a:lstStyle/>
          <a:p>
            <a:r>
              <a:rPr lang="sv-SE"/>
              <a:t>01 juni 2021</a:t>
            </a:r>
          </a:p>
        </p:txBody>
      </p:sp>
      <p:sp>
        <p:nvSpPr>
          <p:cNvPr id="22" name="Footer Placeholder 21"/>
          <p:cNvSpPr>
            <a:spLocks noGrp="1"/>
          </p:cNvSpPr>
          <p:nvPr>
            <p:ph type="ftr" sz="quarter" idx="19"/>
          </p:nvPr>
        </p:nvSpPr>
        <p:spPr/>
        <p:txBody>
          <a:bodyPr/>
          <a:lstStyle/>
          <a:p>
            <a:endParaRPr lang="sv-SE"/>
          </a:p>
        </p:txBody>
      </p:sp>
      <p:sp>
        <p:nvSpPr>
          <p:cNvPr id="23" name="Slide Number Placeholder 22"/>
          <p:cNvSpPr>
            <a:spLocks noGrp="1"/>
          </p:cNvSpPr>
          <p:nvPr>
            <p:ph type="sldNum" sz="quarter" idx="20"/>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3887235481"/>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ee Columns (background)">
    <p:spTree>
      <p:nvGrpSpPr>
        <p:cNvPr id="1" name=""/>
        <p:cNvGrpSpPr/>
        <p:nvPr/>
      </p:nvGrpSpPr>
      <p:grpSpPr>
        <a:xfrm>
          <a:off x="0" y="0"/>
          <a:ext cx="0" cy="0"/>
          <a:chOff x="0" y="0"/>
          <a:chExt cx="0" cy="0"/>
        </a:xfrm>
      </p:grpSpPr>
      <p:sp>
        <p:nvSpPr>
          <p:cNvPr id="14" name="Rectangle 13"/>
          <p:cNvSpPr/>
          <p:nvPr userDrawn="1"/>
        </p:nvSpPr>
        <p:spPr>
          <a:xfrm>
            <a:off x="623887" y="1484313"/>
            <a:ext cx="3547589" cy="4608512"/>
          </a:xfrm>
          <a:prstGeom prst="rect">
            <a:avLst/>
          </a:prstGeom>
          <a:solidFill>
            <a:srgbClr val="FF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20"/>
          <p:cNvSpPr/>
          <p:nvPr userDrawn="1"/>
        </p:nvSpPr>
        <p:spPr>
          <a:xfrm>
            <a:off x="4322205" y="1484313"/>
            <a:ext cx="3547589" cy="4608512"/>
          </a:xfrm>
          <a:prstGeom prst="rect">
            <a:avLst/>
          </a:prstGeom>
          <a:solidFill>
            <a:srgbClr val="DC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ctangle 21"/>
          <p:cNvSpPr/>
          <p:nvPr userDrawn="1"/>
        </p:nvSpPr>
        <p:spPr>
          <a:xfrm>
            <a:off x="8020523" y="1484313"/>
            <a:ext cx="3547589" cy="4608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hasCustomPrompt="1"/>
          </p:nvPr>
        </p:nvSpPr>
        <p:spPr/>
        <p:txBody>
          <a:bodyPr/>
          <a:lstStyle/>
          <a:p>
            <a:r>
              <a:rPr lang="sv-SE"/>
              <a:t>Click to add title</a:t>
            </a:r>
          </a:p>
        </p:txBody>
      </p:sp>
      <p:sp>
        <p:nvSpPr>
          <p:cNvPr id="13" name="Text Placeholder 12"/>
          <p:cNvSpPr>
            <a:spLocks noGrp="1"/>
          </p:cNvSpPr>
          <p:nvPr>
            <p:ph type="body" sz="quarter" idx="13" hasCustomPrompt="1"/>
          </p:nvPr>
        </p:nvSpPr>
        <p:spPr>
          <a:xfrm>
            <a:off x="803275" y="1591536"/>
            <a:ext cx="3168000" cy="616845"/>
          </a:xfrm>
        </p:spPr>
        <p:txBody>
          <a:bodyPr anchor="b">
            <a:noAutofit/>
          </a:bodyPr>
          <a:lstStyle>
            <a:lvl1pPr marL="0" indent="0">
              <a:spcBef>
                <a:spcPts val="0"/>
              </a:spcBef>
              <a:buNone/>
              <a:defRPr sz="2000" b="1">
                <a:solidFill>
                  <a:schemeClr val="accent1"/>
                </a:solidFill>
              </a:defRPr>
            </a:lvl1pPr>
          </a:lstStyle>
          <a:p>
            <a:pPr lvl="0"/>
            <a:r>
              <a:rPr lang="sv-SE"/>
              <a:t>Click to add title</a:t>
            </a:r>
          </a:p>
        </p:txBody>
      </p:sp>
      <p:sp>
        <p:nvSpPr>
          <p:cNvPr id="16" name="Content Placeholder 2"/>
          <p:cNvSpPr>
            <a:spLocks noGrp="1"/>
          </p:cNvSpPr>
          <p:nvPr>
            <p:ph idx="1" hasCustomPrompt="1"/>
          </p:nvPr>
        </p:nvSpPr>
        <p:spPr>
          <a:xfrm>
            <a:off x="803275" y="2315184"/>
            <a:ext cx="3168000" cy="3561742"/>
          </a:xfrm>
        </p:spPr>
        <p:txBody>
          <a:bodyPr>
            <a:normAutofit/>
          </a:bodyPr>
          <a:lstStyle>
            <a:lvl1pPr>
              <a:defRPr sz="2000"/>
            </a:lvl1pPr>
            <a:lvl2pPr>
              <a:defRPr sz="1800"/>
            </a:lvl2pPr>
            <a:lvl3pPr>
              <a:defRPr sz="1600"/>
            </a:lvl3pPr>
            <a:lvl4pPr>
              <a:defRPr sz="1400"/>
            </a:lvl4pPr>
            <a:lvl5pPr>
              <a:defRPr sz="1400"/>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7" name="Text Placeholder 12"/>
          <p:cNvSpPr>
            <a:spLocks noGrp="1"/>
          </p:cNvSpPr>
          <p:nvPr>
            <p:ph type="body" sz="quarter" idx="14" hasCustomPrompt="1"/>
          </p:nvPr>
        </p:nvSpPr>
        <p:spPr>
          <a:xfrm>
            <a:off x="4514912" y="1591536"/>
            <a:ext cx="3168000" cy="616845"/>
          </a:xfrm>
        </p:spPr>
        <p:txBody>
          <a:bodyPr anchor="b">
            <a:noAutofit/>
          </a:bodyPr>
          <a:lstStyle>
            <a:lvl1pPr marL="0" indent="0">
              <a:spcBef>
                <a:spcPts val="0"/>
              </a:spcBef>
              <a:buNone/>
              <a:defRPr sz="2000" b="1">
                <a:solidFill>
                  <a:schemeClr val="accent1"/>
                </a:solidFill>
              </a:defRPr>
            </a:lvl1pPr>
          </a:lstStyle>
          <a:p>
            <a:pPr lvl="0"/>
            <a:r>
              <a:rPr lang="sv-SE"/>
              <a:t>Click to add title</a:t>
            </a:r>
          </a:p>
        </p:txBody>
      </p:sp>
      <p:sp>
        <p:nvSpPr>
          <p:cNvPr id="18" name="Content Placeholder 2"/>
          <p:cNvSpPr>
            <a:spLocks noGrp="1"/>
          </p:cNvSpPr>
          <p:nvPr>
            <p:ph idx="15" hasCustomPrompt="1"/>
          </p:nvPr>
        </p:nvSpPr>
        <p:spPr>
          <a:xfrm>
            <a:off x="4514912" y="2315184"/>
            <a:ext cx="3168000" cy="3561742"/>
          </a:xfrm>
        </p:spPr>
        <p:txBody>
          <a:bodyPr>
            <a:normAutofit/>
          </a:bodyPr>
          <a:lstStyle>
            <a:lvl1pPr>
              <a:defRPr sz="2000"/>
            </a:lvl1pPr>
            <a:lvl2pPr>
              <a:defRPr sz="1800"/>
            </a:lvl2pPr>
            <a:lvl3pPr>
              <a:defRPr sz="1600"/>
            </a:lvl3pPr>
            <a:lvl4pPr>
              <a:defRPr sz="1400"/>
            </a:lvl4pPr>
            <a:lvl5pPr>
              <a:defRPr sz="1400"/>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19" name="Text Placeholder 12"/>
          <p:cNvSpPr>
            <a:spLocks noGrp="1"/>
          </p:cNvSpPr>
          <p:nvPr>
            <p:ph type="body" sz="quarter" idx="16" hasCustomPrompt="1"/>
          </p:nvPr>
        </p:nvSpPr>
        <p:spPr>
          <a:xfrm>
            <a:off x="8226548" y="1591536"/>
            <a:ext cx="3168000" cy="616845"/>
          </a:xfrm>
        </p:spPr>
        <p:txBody>
          <a:bodyPr anchor="b">
            <a:noAutofit/>
          </a:bodyPr>
          <a:lstStyle>
            <a:lvl1pPr marL="0" indent="0">
              <a:spcBef>
                <a:spcPts val="0"/>
              </a:spcBef>
              <a:buNone/>
              <a:defRPr sz="2000" b="1">
                <a:solidFill>
                  <a:schemeClr val="accent1"/>
                </a:solidFill>
              </a:defRPr>
            </a:lvl1pPr>
          </a:lstStyle>
          <a:p>
            <a:pPr lvl="0"/>
            <a:r>
              <a:rPr lang="sv-SE"/>
              <a:t>Click to add title</a:t>
            </a:r>
          </a:p>
        </p:txBody>
      </p:sp>
      <p:sp>
        <p:nvSpPr>
          <p:cNvPr id="20" name="Content Placeholder 2"/>
          <p:cNvSpPr>
            <a:spLocks noGrp="1"/>
          </p:cNvSpPr>
          <p:nvPr>
            <p:ph idx="17" hasCustomPrompt="1"/>
          </p:nvPr>
        </p:nvSpPr>
        <p:spPr>
          <a:xfrm>
            <a:off x="8226548" y="2315184"/>
            <a:ext cx="3168000" cy="3561742"/>
          </a:xfrm>
        </p:spPr>
        <p:txBody>
          <a:bodyPr>
            <a:normAutofit/>
          </a:bodyPr>
          <a:lstStyle>
            <a:lvl1pPr>
              <a:defRPr sz="2000"/>
            </a:lvl1pPr>
            <a:lvl2pPr>
              <a:defRPr sz="1800"/>
            </a:lvl2pPr>
            <a:lvl3pPr>
              <a:defRPr sz="1600"/>
            </a:lvl3pPr>
            <a:lvl4pPr>
              <a:defRPr sz="1400"/>
            </a:lvl4pPr>
            <a:lvl5pPr>
              <a:defRPr sz="1400"/>
            </a:lvl5pPr>
          </a:lstStyle>
          <a:p>
            <a:pPr lvl="0"/>
            <a:r>
              <a:rPr lang="sv-SE"/>
              <a:t>Click to add text</a:t>
            </a:r>
          </a:p>
          <a:p>
            <a:pPr lvl="1"/>
            <a:r>
              <a:rPr lang="sv-SE"/>
              <a:t>Second level</a:t>
            </a:r>
          </a:p>
          <a:p>
            <a:pPr lvl="2"/>
            <a:r>
              <a:rPr lang="sv-SE"/>
              <a:t>Third level</a:t>
            </a:r>
          </a:p>
          <a:p>
            <a:pPr lvl="3"/>
            <a:r>
              <a:rPr lang="sv-SE"/>
              <a:t>Fourth level</a:t>
            </a:r>
          </a:p>
          <a:p>
            <a:pPr lvl="4"/>
            <a:r>
              <a:rPr lang="sv-SE"/>
              <a:t>Fifth level</a:t>
            </a:r>
          </a:p>
        </p:txBody>
      </p:sp>
      <p:sp>
        <p:nvSpPr>
          <p:cNvPr id="8" name="Date Placeholder 7"/>
          <p:cNvSpPr>
            <a:spLocks noGrp="1"/>
          </p:cNvSpPr>
          <p:nvPr>
            <p:ph type="dt" sz="half" idx="18"/>
          </p:nvPr>
        </p:nvSpPr>
        <p:spPr/>
        <p:txBody>
          <a:bodyPr/>
          <a:lstStyle/>
          <a:p>
            <a:r>
              <a:rPr lang="sv-SE"/>
              <a:t>01 juni 2021</a:t>
            </a:r>
          </a:p>
        </p:txBody>
      </p:sp>
      <p:sp>
        <p:nvSpPr>
          <p:cNvPr id="9" name="Footer Placeholder 8"/>
          <p:cNvSpPr>
            <a:spLocks noGrp="1"/>
          </p:cNvSpPr>
          <p:nvPr>
            <p:ph type="ftr" sz="quarter" idx="19"/>
          </p:nvPr>
        </p:nvSpPr>
        <p:spPr/>
        <p:txBody>
          <a:bodyPr/>
          <a:lstStyle/>
          <a:p>
            <a:endParaRPr lang="sv-SE"/>
          </a:p>
        </p:txBody>
      </p:sp>
      <p:sp>
        <p:nvSpPr>
          <p:cNvPr id="10" name="Slide Number Placeholder 9"/>
          <p:cNvSpPr>
            <a:spLocks noGrp="1"/>
          </p:cNvSpPr>
          <p:nvPr>
            <p:ph type="sldNum" sz="quarter" idx="20"/>
          </p:nvPr>
        </p:nvSpPr>
        <p:spPr/>
        <p:txBody>
          <a:bodyPr/>
          <a:lstStyle/>
          <a:p>
            <a:pPr algn="l"/>
            <a:fld id="{FF0A07D5-82FF-48F1-8DEB-0B2470916748}" type="slidenum">
              <a:rPr lang="sv-SE" smtClean="0"/>
              <a:pPr algn="l"/>
              <a:t>‹#›</a:t>
            </a:fld>
            <a:endParaRPr lang="sv-SE"/>
          </a:p>
        </p:txBody>
      </p:sp>
    </p:spTree>
    <p:extLst>
      <p:ext uri="{BB962C8B-B14F-4D97-AF65-F5344CB8AC3E}">
        <p14:creationId xmlns:p14="http://schemas.microsoft.com/office/powerpoint/2010/main" val="397457382"/>
      </p:ext>
    </p:extLst>
  </p:cSld>
  <p:clrMapOvr>
    <a:masterClrMapping/>
  </p:clrMapOvr>
  <p:hf hdr="0" dt="0"/>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356350"/>
            <a:ext cx="12191181" cy="5016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Placeholder 1"/>
          <p:cNvSpPr>
            <a:spLocks noGrp="1"/>
          </p:cNvSpPr>
          <p:nvPr>
            <p:ph type="title"/>
          </p:nvPr>
        </p:nvSpPr>
        <p:spPr>
          <a:xfrm>
            <a:off x="803275" y="296863"/>
            <a:ext cx="10585450" cy="971550"/>
          </a:xfrm>
          <a:prstGeom prst="rect">
            <a:avLst/>
          </a:prstGeom>
        </p:spPr>
        <p:txBody>
          <a:bodyPr vert="horz" lIns="0" tIns="0" rIns="0" bIns="0" rtlCol="0" anchor="b">
            <a:noAutofit/>
          </a:bodyPr>
          <a:lstStyle/>
          <a:p>
            <a:r>
              <a:rPr lang="sv-SE"/>
              <a:t>Click to edit </a:t>
            </a:r>
            <a:br>
              <a:rPr lang="sv-SE"/>
            </a:br>
            <a:r>
              <a:rPr lang="sv-SE"/>
              <a:t>Master title style</a:t>
            </a:r>
          </a:p>
        </p:txBody>
      </p:sp>
      <p:sp>
        <p:nvSpPr>
          <p:cNvPr id="3" name="Text Placeholder 2"/>
          <p:cNvSpPr>
            <a:spLocks noGrp="1"/>
          </p:cNvSpPr>
          <p:nvPr>
            <p:ph type="body" idx="1"/>
          </p:nvPr>
        </p:nvSpPr>
        <p:spPr>
          <a:xfrm>
            <a:off x="803275" y="1863177"/>
            <a:ext cx="10585449" cy="4229648"/>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p:cNvSpPr>
            <a:spLocks noGrp="1"/>
          </p:cNvSpPr>
          <p:nvPr>
            <p:ph type="dt" sz="half" idx="2"/>
          </p:nvPr>
        </p:nvSpPr>
        <p:spPr>
          <a:xfrm>
            <a:off x="803275" y="6503927"/>
            <a:ext cx="1800000" cy="162547"/>
          </a:xfrm>
          <a:prstGeom prst="rect">
            <a:avLst/>
          </a:prstGeom>
        </p:spPr>
        <p:txBody>
          <a:bodyPr vert="horz" lIns="0" tIns="0" rIns="0" bIns="0" rtlCol="0" anchor="ctr"/>
          <a:lstStyle>
            <a:lvl1pPr algn="l">
              <a:defRPr sz="800" b="1">
                <a:solidFill>
                  <a:schemeClr val="accent2"/>
                </a:solidFill>
              </a:defRPr>
            </a:lvl1pPr>
          </a:lstStyle>
          <a:p>
            <a:r>
              <a:rPr lang="sv-SE"/>
              <a:t>01 juni 2021</a:t>
            </a:r>
          </a:p>
        </p:txBody>
      </p:sp>
      <p:sp>
        <p:nvSpPr>
          <p:cNvPr id="5" name="Footer Placeholder 4"/>
          <p:cNvSpPr>
            <a:spLocks noGrp="1"/>
          </p:cNvSpPr>
          <p:nvPr>
            <p:ph type="ftr" sz="quarter" idx="3"/>
          </p:nvPr>
        </p:nvSpPr>
        <p:spPr>
          <a:xfrm>
            <a:off x="3234210" y="6503927"/>
            <a:ext cx="4788000" cy="162547"/>
          </a:xfrm>
          <a:prstGeom prst="rect">
            <a:avLst/>
          </a:prstGeom>
        </p:spPr>
        <p:txBody>
          <a:bodyPr vert="horz" lIns="0" tIns="0" rIns="0" bIns="0" rtlCol="0" anchor="ctr"/>
          <a:lstStyle>
            <a:lvl1pPr algn="l">
              <a:defRPr sz="800" b="1">
                <a:solidFill>
                  <a:schemeClr val="accent2"/>
                </a:solidFill>
              </a:defRPr>
            </a:lvl1pPr>
          </a:lstStyle>
          <a:p>
            <a:endParaRPr lang="sv-SE"/>
          </a:p>
        </p:txBody>
      </p:sp>
      <p:sp>
        <p:nvSpPr>
          <p:cNvPr id="6" name="Slide Number Placeholder 5"/>
          <p:cNvSpPr>
            <a:spLocks noGrp="1"/>
          </p:cNvSpPr>
          <p:nvPr>
            <p:ph type="sldNum" sz="quarter" idx="4"/>
          </p:nvPr>
        </p:nvSpPr>
        <p:spPr>
          <a:xfrm>
            <a:off x="264122" y="6503927"/>
            <a:ext cx="342000" cy="162547"/>
          </a:xfrm>
          <a:prstGeom prst="rect">
            <a:avLst/>
          </a:prstGeom>
        </p:spPr>
        <p:txBody>
          <a:bodyPr vert="horz" lIns="0" tIns="0" rIns="0" bIns="0" rtlCol="0" anchor="ctr"/>
          <a:lstStyle>
            <a:lvl1pPr algn="r">
              <a:defRPr sz="800" b="1">
                <a:solidFill>
                  <a:schemeClr val="accent2"/>
                </a:solidFill>
              </a:defRPr>
            </a:lvl1pPr>
          </a:lstStyle>
          <a:p>
            <a:pPr algn="l"/>
            <a:fld id="{FF0A07D5-82FF-48F1-8DEB-0B2470916748}" type="slidenum">
              <a:rPr lang="sv-SE" smtClean="0"/>
              <a:pPr algn="l"/>
              <a:t>‹#›</a:t>
            </a:fld>
            <a:endParaRPr lang="sv-SE"/>
          </a:p>
        </p:txBody>
      </p:sp>
      <p:pic>
        <p:nvPicPr>
          <p:cNvPr id="10" name="Picture 9"/>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1157045" y="6498970"/>
            <a:ext cx="773332" cy="185495"/>
          </a:xfrm>
          <a:prstGeom prst="rect">
            <a:avLst/>
          </a:prstGeom>
        </p:spPr>
      </p:pic>
      <p:sp>
        <p:nvSpPr>
          <p:cNvPr id="8" name="xxLanguageTextBox">
            <a:extLst>
              <a:ext uri="{FF2B5EF4-FFF2-40B4-BE49-F238E27FC236}">
                <a16:creationId xmlns:a16="http://schemas.microsoft.com/office/drawing/2014/main" id="{AC0E0E09-10B5-4313-A4B4-1C14A7338973}"/>
              </a:ext>
            </a:extLst>
          </p:cNvPr>
          <p:cNvSpPr/>
          <p:nvPr userDrawn="1">
            <p:custDataLst>
              <p:tags r:id="rId28"/>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err="1"/>
          </a:p>
        </p:txBody>
      </p:sp>
    </p:spTree>
    <p:extLst>
      <p:ext uri="{BB962C8B-B14F-4D97-AF65-F5344CB8AC3E}">
        <p14:creationId xmlns:p14="http://schemas.microsoft.com/office/powerpoint/2010/main" val="14973466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7" r:id="rId26"/>
  </p:sldLayoutIdLst>
  <p:hf hdr="0" dt="0"/>
  <p:txStyles>
    <p:titleStyle>
      <a:lvl1pPr algn="l" defTabSz="914400" rtl="0" eaLnBrk="1" latinLnBrk="0" hangingPunct="1">
        <a:lnSpc>
          <a:spcPct val="90000"/>
        </a:lnSpc>
        <a:spcBef>
          <a:spcPct val="0"/>
        </a:spcBef>
        <a:buNone/>
        <a:defRPr sz="34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4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536575" indent="-268288"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808038" indent="-27305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079500" indent="-271463"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343025" indent="-263525"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6">
          <p15:clr>
            <a:srgbClr val="F26B43"/>
          </p15:clr>
        </p15:guide>
        <p15:guide id="2" orient="horz" pos="799">
          <p15:clr>
            <a:srgbClr val="F26B43"/>
          </p15:clr>
        </p15:guide>
        <p15:guide id="3" pos="7174">
          <p15:clr>
            <a:srgbClr val="F26B43"/>
          </p15:clr>
        </p15:guide>
        <p15:guide id="4" orient="horz" pos="187">
          <p15:clr>
            <a:srgbClr val="F26B43"/>
          </p15:clr>
        </p15:guide>
        <p15:guide id="5" orient="horz" pos="3838">
          <p15:clr>
            <a:srgbClr val="F26B43"/>
          </p15:clr>
        </p15:guide>
        <p15:guide id="6" pos="393">
          <p15:clr>
            <a:srgbClr val="F26B43"/>
          </p15:clr>
        </p15:guide>
        <p15:guide id="7" pos="7287">
          <p15:clr>
            <a:srgbClr val="F26B43"/>
          </p15:clr>
        </p15:guide>
        <p15:guide id="8" orient="horz" pos="1169">
          <p15:clr>
            <a:srgbClr val="F26B43"/>
          </p15:clr>
        </p15:guide>
        <p15:guide id="9" orient="horz" pos="93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arena/processes/lkab/Strategiskt-styra-verksamheten/Documents/Styrdokument/Koncernriktlinje_S%C3%A4kerheten_f%C3%B6rst.pdf#search=koncernriktlinje%20s%C3%A4kerheten%20f%C3%B6rst" TargetMode="Externa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hyperlink" Target="https://arena/processes/lkab/arbetsmiljo/Group-health-and-safety/Pages/default.aspx"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0D16B228-A93D-0B12-9AE1-13D66EDD2E0E}"/>
              </a:ext>
            </a:extLst>
          </p:cNvPr>
          <p:cNvSpPr>
            <a:spLocks noGrp="1"/>
          </p:cNvSpPr>
          <p:nvPr>
            <p:ph idx="1"/>
          </p:nvPr>
        </p:nvSpPr>
        <p:spPr/>
        <p:txBody>
          <a:bodyPr vert="horz" lIns="0" tIns="0" rIns="0" bIns="0" rtlCol="0" anchor="t">
            <a:normAutofit fontScale="85000" lnSpcReduction="20000"/>
          </a:bodyPr>
          <a:lstStyle/>
          <a:p>
            <a:r>
              <a:rPr lang="sv-SE"/>
              <a:t>Syftet med presentationen är att ge information/överblick om </a:t>
            </a:r>
            <a:r>
              <a:rPr lang="sv-SE">
                <a:solidFill>
                  <a:schemeClr val="accent2">
                    <a:lumMod val="75000"/>
                  </a:schemeClr>
                </a:solidFill>
                <a:hlinkClick r:id="rId2">
                  <a:extLst>
                    <a:ext uri="{A12FA001-AC4F-418D-AE19-62706E023703}">
                      <ahyp:hlinkClr xmlns:ahyp="http://schemas.microsoft.com/office/drawing/2018/hyperlinkcolor" val="tx"/>
                    </a:ext>
                  </a:extLst>
                </a:hlinkClick>
              </a:rPr>
              <a:t>koncernriktlinjen Säkerheten först.</a:t>
            </a:r>
            <a:endParaRPr lang="sv-SE">
              <a:solidFill>
                <a:schemeClr val="accent2">
                  <a:lumMod val="75000"/>
                </a:schemeClr>
              </a:solidFill>
            </a:endParaRPr>
          </a:p>
          <a:p>
            <a:r>
              <a:rPr lang="sv-SE"/>
              <a:t>Syftet är inte fördjupning i etablerade metoder och arbetssätt. Bilderna på det som är nyheter är något mer ingående men även här är syftet helhet/överblick av Säkerheten först. </a:t>
            </a:r>
          </a:p>
          <a:p>
            <a:r>
              <a:rPr lang="sv-SE"/>
              <a:t>Presentationsmaterialet innehåller information och reflektionsövningar.</a:t>
            </a:r>
          </a:p>
          <a:p>
            <a:r>
              <a:rPr lang="sv-SE"/>
              <a:t>I sista avsnittet av presentationen är koncernriktlinjen samlad som utökat bakgrundsmaterial för dig som presentatör och är inte avsett att presenteras, men kan användas för särskild fördjupning av något avsnitt ur koncernriktlinjen. </a:t>
            </a:r>
          </a:p>
          <a:p>
            <a:r>
              <a:rPr lang="sv-SE"/>
              <a:t>En riktlinje är att avsätta ca 3-4 timmar för presentation och övningar för en grupp på ca 20 personer inklusive fikapaus.</a:t>
            </a:r>
          </a:p>
          <a:p>
            <a:r>
              <a:rPr lang="sv-SE"/>
              <a:t>Reflektionsövningarna kan väljas utifrån gruppens behov och tid. </a:t>
            </a:r>
          </a:p>
          <a:p>
            <a:r>
              <a:rPr lang="sv-SE"/>
              <a:t>Har du några frågor eller funderingar inför din presentation är du varmt välkommen att höra av dig till sakerheten.forst@lkab.com</a:t>
            </a:r>
          </a:p>
        </p:txBody>
      </p:sp>
      <p:sp>
        <p:nvSpPr>
          <p:cNvPr id="3" name="Platshållare för sidfot 2">
            <a:extLst>
              <a:ext uri="{FF2B5EF4-FFF2-40B4-BE49-F238E27FC236}">
                <a16:creationId xmlns:a16="http://schemas.microsoft.com/office/drawing/2014/main" id="{525E767D-4B1A-47A2-A210-138A0054C9F6}"/>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5043F10-006F-4F93-BB86-56C8F376ABA8}"/>
              </a:ext>
            </a:extLst>
          </p:cNvPr>
          <p:cNvSpPr>
            <a:spLocks noGrp="1"/>
          </p:cNvSpPr>
          <p:nvPr>
            <p:ph type="sldNum" sz="quarter" idx="12"/>
          </p:nvPr>
        </p:nvSpPr>
        <p:spPr/>
        <p:txBody>
          <a:bodyPr/>
          <a:lstStyle/>
          <a:p>
            <a:pPr algn="l"/>
            <a:fld id="{FF0A07D5-82FF-48F1-8DEB-0B2470916748}" type="slidenum">
              <a:rPr lang="sv-SE" smtClean="0"/>
              <a:pPr algn="l"/>
              <a:t>1</a:t>
            </a:fld>
            <a:endParaRPr lang="sv-SE"/>
          </a:p>
        </p:txBody>
      </p:sp>
      <p:sp>
        <p:nvSpPr>
          <p:cNvPr id="2" name="Rubrik 1">
            <a:extLst>
              <a:ext uri="{FF2B5EF4-FFF2-40B4-BE49-F238E27FC236}">
                <a16:creationId xmlns:a16="http://schemas.microsoft.com/office/drawing/2014/main" id="{C73A7657-4F57-4CE5-A50B-D2A899562088}"/>
              </a:ext>
            </a:extLst>
          </p:cNvPr>
          <p:cNvSpPr>
            <a:spLocks noGrp="1"/>
          </p:cNvSpPr>
          <p:nvPr>
            <p:ph type="title"/>
          </p:nvPr>
        </p:nvSpPr>
        <p:spPr/>
        <p:txBody>
          <a:bodyPr/>
          <a:lstStyle/>
          <a:p>
            <a:r>
              <a:rPr lang="sv-SE"/>
              <a:t>Till dig som ska hålla presentationen</a:t>
            </a:r>
          </a:p>
        </p:txBody>
      </p:sp>
    </p:spTree>
    <p:extLst>
      <p:ext uri="{BB962C8B-B14F-4D97-AF65-F5344CB8AC3E}">
        <p14:creationId xmlns:p14="http://schemas.microsoft.com/office/powerpoint/2010/main" val="906795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9" descr="En bild som visar person, stående, står&#10;&#10;Automatiskt genererad beskrivning">
            <a:extLst>
              <a:ext uri="{FF2B5EF4-FFF2-40B4-BE49-F238E27FC236}">
                <a16:creationId xmlns:a16="http://schemas.microsoft.com/office/drawing/2014/main" id="{C5E76CBF-75E2-D748-B5D8-A0E79F39606A}"/>
              </a:ext>
            </a:extLst>
          </p:cNvPr>
          <p:cNvPicPr>
            <a:picLocks noChangeAspect="1"/>
          </p:cNvPicPr>
          <p:nvPr/>
        </p:nvPicPr>
        <p:blipFill rotWithShape="1">
          <a:blip r:embed="rId3"/>
          <a:srcRect l="1450" r="35583" b="821"/>
          <a:stretch/>
        </p:blipFill>
        <p:spPr>
          <a:xfrm>
            <a:off x="6097431" y="-36313"/>
            <a:ext cx="6094569" cy="6394473"/>
          </a:xfrm>
          <a:prstGeom prst="rect">
            <a:avLst/>
          </a:prstGeom>
        </p:spPr>
      </p:pic>
      <p:sp>
        <p:nvSpPr>
          <p:cNvPr id="3" name="Content Placeholder 2">
            <a:extLst>
              <a:ext uri="{FF2B5EF4-FFF2-40B4-BE49-F238E27FC236}">
                <a16:creationId xmlns:a16="http://schemas.microsoft.com/office/drawing/2014/main" id="{E4BBB121-F034-734B-92D5-A265F62CFBE8}"/>
              </a:ext>
            </a:extLst>
          </p:cNvPr>
          <p:cNvSpPr>
            <a:spLocks noGrp="1"/>
          </p:cNvSpPr>
          <p:nvPr>
            <p:ph idx="1"/>
          </p:nvPr>
        </p:nvSpPr>
        <p:spPr>
          <a:xfrm>
            <a:off x="803276" y="1863177"/>
            <a:ext cx="4858222" cy="4229648"/>
          </a:xfrm>
        </p:spPr>
        <p:txBody>
          <a:bodyPr>
            <a:noAutofit/>
          </a:bodyPr>
          <a:lstStyle/>
          <a:p>
            <a:pPr marL="0" indent="0">
              <a:buNone/>
            </a:pPr>
            <a:r>
              <a:rPr lang="en-GB" sz="1900" err="1"/>
              <a:t>För</a:t>
            </a:r>
            <a:r>
              <a:rPr lang="en-GB" sz="1900"/>
              <a:t> </a:t>
            </a:r>
            <a:r>
              <a:rPr lang="en-GB" sz="1900" err="1"/>
              <a:t>oss</a:t>
            </a:r>
            <a:r>
              <a:rPr lang="en-GB" sz="1900"/>
              <a:t> </a:t>
            </a:r>
            <a:r>
              <a:rPr lang="en-GB" sz="1900" err="1"/>
              <a:t>på</a:t>
            </a:r>
            <a:r>
              <a:rPr lang="en-GB" sz="1900"/>
              <a:t> LKAB </a:t>
            </a:r>
            <a:r>
              <a:rPr lang="en-GB" sz="1900" err="1"/>
              <a:t>är</a:t>
            </a:r>
            <a:r>
              <a:rPr lang="en-GB" sz="1900"/>
              <a:t> det </a:t>
            </a:r>
            <a:r>
              <a:rPr lang="en-GB" sz="1900" err="1"/>
              <a:t>grundläggande</a:t>
            </a:r>
            <a:r>
              <a:rPr lang="en-GB" sz="1900"/>
              <a:t> </a:t>
            </a:r>
            <a:r>
              <a:rPr lang="en-GB" sz="1900" err="1"/>
              <a:t>att</a:t>
            </a:r>
            <a:r>
              <a:rPr lang="en-GB" sz="1900"/>
              <a:t> </a:t>
            </a:r>
            <a:r>
              <a:rPr lang="en-GB" sz="1900" err="1"/>
              <a:t>alla</a:t>
            </a:r>
            <a:r>
              <a:rPr lang="en-GB" sz="1900"/>
              <a:t> </a:t>
            </a:r>
            <a:r>
              <a:rPr lang="en-GB" sz="1900" err="1"/>
              <a:t>som</a:t>
            </a:r>
            <a:r>
              <a:rPr lang="en-GB" sz="1900"/>
              <a:t> </a:t>
            </a:r>
            <a:r>
              <a:rPr lang="en-GB" sz="1900" err="1"/>
              <a:t>arbetar</a:t>
            </a:r>
            <a:r>
              <a:rPr lang="en-GB" sz="1900"/>
              <a:t> </a:t>
            </a:r>
            <a:r>
              <a:rPr lang="en-GB" sz="1900" err="1"/>
              <a:t>i</a:t>
            </a:r>
            <a:r>
              <a:rPr lang="en-GB" sz="1900"/>
              <a:t> </a:t>
            </a:r>
            <a:r>
              <a:rPr lang="en-GB" sz="1900" err="1"/>
              <a:t>vår</a:t>
            </a:r>
            <a:r>
              <a:rPr lang="en-GB" sz="1900"/>
              <a:t> </a:t>
            </a:r>
            <a:r>
              <a:rPr lang="en-GB" sz="1900" err="1"/>
              <a:t>verksamhet</a:t>
            </a:r>
            <a:r>
              <a:rPr lang="en-GB" sz="1900"/>
              <a:t> ska ha </a:t>
            </a:r>
            <a:r>
              <a:rPr lang="en-GB" sz="1900" err="1"/>
              <a:t>en</a:t>
            </a:r>
            <a:r>
              <a:rPr lang="en-GB" sz="1900"/>
              <a:t> </a:t>
            </a:r>
            <a:r>
              <a:rPr lang="en-GB" sz="1900" err="1"/>
              <a:t>trygg</a:t>
            </a:r>
            <a:r>
              <a:rPr lang="en-GB" sz="1900"/>
              <a:t> </a:t>
            </a:r>
            <a:r>
              <a:rPr lang="en-GB" sz="1900" err="1"/>
              <a:t>och</a:t>
            </a:r>
            <a:r>
              <a:rPr lang="en-GB" sz="1900"/>
              <a:t> </a:t>
            </a:r>
            <a:r>
              <a:rPr lang="en-GB" sz="1900" err="1"/>
              <a:t>säker</a:t>
            </a:r>
            <a:r>
              <a:rPr lang="en-GB" sz="1900"/>
              <a:t> </a:t>
            </a:r>
            <a:r>
              <a:rPr lang="en-GB" sz="1900" err="1"/>
              <a:t>arbetsmiljö</a:t>
            </a:r>
            <a:r>
              <a:rPr lang="en-GB" sz="1900"/>
              <a:t> </a:t>
            </a:r>
            <a:r>
              <a:rPr lang="en-GB" sz="1900" err="1"/>
              <a:t>som</a:t>
            </a:r>
            <a:r>
              <a:rPr lang="en-GB" sz="1900"/>
              <a:t> </a:t>
            </a:r>
            <a:r>
              <a:rPr lang="en-GB" sz="1900" err="1"/>
              <a:t>främjar</a:t>
            </a:r>
            <a:r>
              <a:rPr lang="en-GB" sz="1900"/>
              <a:t> </a:t>
            </a:r>
            <a:r>
              <a:rPr lang="en-GB" sz="1900" err="1"/>
              <a:t>hälsa</a:t>
            </a:r>
            <a:r>
              <a:rPr lang="en-GB" sz="1900"/>
              <a:t> </a:t>
            </a:r>
            <a:r>
              <a:rPr lang="en-GB" sz="1900" err="1"/>
              <a:t>och</a:t>
            </a:r>
            <a:r>
              <a:rPr lang="en-GB" sz="1900"/>
              <a:t> </a:t>
            </a:r>
            <a:r>
              <a:rPr lang="en-GB" sz="1900" err="1"/>
              <a:t>välmående</a:t>
            </a:r>
            <a:r>
              <a:rPr lang="en-GB" sz="1900"/>
              <a:t>.</a:t>
            </a:r>
          </a:p>
          <a:p>
            <a:pPr marL="0" indent="0">
              <a:buNone/>
            </a:pPr>
            <a:r>
              <a:rPr lang="en-GB" sz="1900" err="1"/>
              <a:t>Att</a:t>
            </a:r>
            <a:r>
              <a:rPr lang="en-GB" sz="1900"/>
              <a:t> </a:t>
            </a:r>
            <a:r>
              <a:rPr lang="en-GB" sz="1900" err="1"/>
              <a:t>alla</a:t>
            </a:r>
            <a:r>
              <a:rPr lang="en-GB" sz="1900"/>
              <a:t> </a:t>
            </a:r>
            <a:r>
              <a:rPr lang="en-GB" sz="1900" err="1"/>
              <a:t>kan</a:t>
            </a:r>
            <a:r>
              <a:rPr lang="en-GB" sz="1900"/>
              <a:t> </a:t>
            </a:r>
            <a:r>
              <a:rPr lang="en-GB" sz="1900" err="1"/>
              <a:t>gå</a:t>
            </a:r>
            <a:r>
              <a:rPr lang="en-GB" sz="1900"/>
              <a:t> till </a:t>
            </a:r>
            <a:r>
              <a:rPr lang="en-GB" sz="1900" err="1"/>
              <a:t>arbetet</a:t>
            </a:r>
            <a:r>
              <a:rPr lang="en-GB" sz="1900"/>
              <a:t> </a:t>
            </a:r>
            <a:r>
              <a:rPr lang="en-GB" sz="1900" err="1"/>
              <a:t>och</a:t>
            </a:r>
            <a:r>
              <a:rPr lang="en-GB" sz="1900"/>
              <a:t> </a:t>
            </a:r>
            <a:r>
              <a:rPr lang="en-GB" sz="1900" err="1"/>
              <a:t>veta</a:t>
            </a:r>
            <a:r>
              <a:rPr lang="en-GB" sz="1900"/>
              <a:t> </a:t>
            </a:r>
            <a:r>
              <a:rPr lang="en-GB" sz="1900" err="1"/>
              <a:t>att</a:t>
            </a:r>
            <a:r>
              <a:rPr lang="en-GB" sz="1900"/>
              <a:t> det </a:t>
            </a:r>
            <a:r>
              <a:rPr lang="en-GB" sz="1900" err="1"/>
              <a:t>sker</a:t>
            </a:r>
            <a:r>
              <a:rPr lang="en-GB" sz="1900"/>
              <a:t> </a:t>
            </a:r>
            <a:r>
              <a:rPr lang="en-GB" sz="1900" err="1"/>
              <a:t>i</a:t>
            </a:r>
            <a:r>
              <a:rPr lang="en-GB" sz="1900"/>
              <a:t> </a:t>
            </a:r>
            <a:r>
              <a:rPr lang="en-GB" sz="1900" err="1"/>
              <a:t>en</a:t>
            </a:r>
            <a:r>
              <a:rPr lang="en-GB" sz="1900"/>
              <a:t> </a:t>
            </a:r>
            <a:r>
              <a:rPr lang="en-GB" sz="1900" err="1"/>
              <a:t>säker</a:t>
            </a:r>
            <a:r>
              <a:rPr lang="en-GB" sz="1900"/>
              <a:t> </a:t>
            </a:r>
            <a:r>
              <a:rPr lang="en-GB" sz="1900" err="1"/>
              <a:t>och</a:t>
            </a:r>
            <a:r>
              <a:rPr lang="en-GB" sz="1900"/>
              <a:t> </a:t>
            </a:r>
            <a:r>
              <a:rPr lang="en-GB" sz="1900" err="1"/>
              <a:t>sund</a:t>
            </a:r>
            <a:r>
              <a:rPr lang="en-GB" sz="1900"/>
              <a:t> </a:t>
            </a:r>
            <a:r>
              <a:rPr lang="en-GB" sz="1900" err="1"/>
              <a:t>arbetsmiljö</a:t>
            </a:r>
            <a:r>
              <a:rPr lang="en-GB" sz="1900"/>
              <a:t> </a:t>
            </a:r>
            <a:r>
              <a:rPr lang="en-GB" sz="1900" err="1"/>
              <a:t>är</a:t>
            </a:r>
            <a:r>
              <a:rPr lang="en-GB" sz="1900"/>
              <a:t> </a:t>
            </a:r>
            <a:r>
              <a:rPr lang="en-GB" sz="1900" err="1"/>
              <a:t>en</a:t>
            </a:r>
            <a:r>
              <a:rPr lang="en-GB" sz="1900"/>
              <a:t> </a:t>
            </a:r>
            <a:r>
              <a:rPr lang="en-GB" sz="1900" err="1"/>
              <a:t>rättighet</a:t>
            </a:r>
            <a:r>
              <a:rPr lang="en-GB" sz="1900"/>
              <a:t> </a:t>
            </a:r>
            <a:r>
              <a:rPr lang="en-GB" sz="1900" err="1"/>
              <a:t>för</a:t>
            </a:r>
            <a:r>
              <a:rPr lang="en-GB" sz="1900"/>
              <a:t> </a:t>
            </a:r>
            <a:r>
              <a:rPr lang="en-GB" sz="1900" err="1"/>
              <a:t>alla</a:t>
            </a:r>
            <a:r>
              <a:rPr lang="en-GB" sz="1900"/>
              <a:t> </a:t>
            </a:r>
            <a:r>
              <a:rPr lang="en-GB" sz="1900" err="1"/>
              <a:t>som</a:t>
            </a:r>
            <a:r>
              <a:rPr lang="en-GB" sz="1900"/>
              <a:t> </a:t>
            </a:r>
            <a:r>
              <a:rPr lang="en-GB" sz="1900" err="1"/>
              <a:t>arbetar</a:t>
            </a:r>
            <a:r>
              <a:rPr lang="en-GB" sz="1900"/>
              <a:t> </a:t>
            </a:r>
            <a:r>
              <a:rPr lang="en-GB" sz="1900" err="1"/>
              <a:t>för</a:t>
            </a:r>
            <a:r>
              <a:rPr lang="en-GB" sz="1900"/>
              <a:t> </a:t>
            </a:r>
            <a:r>
              <a:rPr lang="en-GB" sz="1900" err="1"/>
              <a:t>oss</a:t>
            </a:r>
            <a:r>
              <a:rPr lang="en-GB" sz="1900"/>
              <a:t>. Vi har </a:t>
            </a:r>
            <a:r>
              <a:rPr lang="en-GB" sz="1900" err="1"/>
              <a:t>också</a:t>
            </a:r>
            <a:r>
              <a:rPr lang="en-GB" sz="1900"/>
              <a:t> </a:t>
            </a:r>
            <a:r>
              <a:rPr lang="en-GB" sz="1900" err="1"/>
              <a:t>samtidigt</a:t>
            </a:r>
            <a:r>
              <a:rPr lang="en-GB" sz="1900"/>
              <a:t> </a:t>
            </a:r>
            <a:r>
              <a:rPr lang="en-GB" sz="1900" err="1"/>
              <a:t>alla</a:t>
            </a:r>
            <a:r>
              <a:rPr lang="en-GB" sz="1900"/>
              <a:t> </a:t>
            </a:r>
            <a:r>
              <a:rPr lang="en-GB" sz="1900" err="1"/>
              <a:t>en</a:t>
            </a:r>
            <a:r>
              <a:rPr lang="en-GB" sz="1900"/>
              <a:t> </a:t>
            </a:r>
            <a:r>
              <a:rPr lang="en-GB" sz="1900" err="1"/>
              <a:t>skyldighet</a:t>
            </a:r>
            <a:r>
              <a:rPr lang="en-GB" sz="1900"/>
              <a:t> </a:t>
            </a:r>
            <a:r>
              <a:rPr lang="en-GB" sz="1900" err="1"/>
              <a:t>att</a:t>
            </a:r>
            <a:r>
              <a:rPr lang="en-GB" sz="1900"/>
              <a:t> </a:t>
            </a:r>
            <a:r>
              <a:rPr lang="en-GB" sz="1900" err="1"/>
              <a:t>tillsammans</a:t>
            </a:r>
            <a:r>
              <a:rPr lang="en-GB" sz="1900"/>
              <a:t> </a:t>
            </a:r>
            <a:r>
              <a:rPr lang="en-GB" sz="1900" err="1"/>
              <a:t>engagera</a:t>
            </a:r>
            <a:r>
              <a:rPr lang="en-GB" sz="1900"/>
              <a:t> </a:t>
            </a:r>
            <a:r>
              <a:rPr lang="en-GB" sz="1900" err="1"/>
              <a:t>oss</a:t>
            </a:r>
            <a:r>
              <a:rPr lang="en-GB" sz="1900"/>
              <a:t> </a:t>
            </a:r>
            <a:r>
              <a:rPr lang="en-GB" sz="1900" err="1"/>
              <a:t>och</a:t>
            </a:r>
            <a:r>
              <a:rPr lang="en-GB" sz="1900"/>
              <a:t> ta </a:t>
            </a:r>
            <a:r>
              <a:rPr lang="en-GB" sz="1900" err="1"/>
              <a:t>ansvar</a:t>
            </a:r>
            <a:r>
              <a:rPr lang="en-GB" sz="1900"/>
              <a:t> </a:t>
            </a:r>
            <a:r>
              <a:rPr lang="en-GB" sz="1900" err="1"/>
              <a:t>i</a:t>
            </a:r>
            <a:r>
              <a:rPr lang="en-GB" sz="1900"/>
              <a:t> </a:t>
            </a:r>
            <a:r>
              <a:rPr lang="en-GB" sz="1900" err="1"/>
              <a:t>arbetsmiljöarbetet</a:t>
            </a:r>
            <a:r>
              <a:rPr lang="en-GB" sz="1900"/>
              <a:t>.</a:t>
            </a:r>
          </a:p>
          <a:p>
            <a:pPr marL="0" indent="0">
              <a:buNone/>
            </a:pPr>
            <a:r>
              <a:rPr lang="en-GB" sz="1900"/>
              <a:t>Vi </a:t>
            </a:r>
            <a:r>
              <a:rPr lang="en-GB" sz="1900" err="1"/>
              <a:t>vill</a:t>
            </a:r>
            <a:r>
              <a:rPr lang="en-GB" sz="1900"/>
              <a:t> </a:t>
            </a:r>
            <a:r>
              <a:rPr lang="en-GB" sz="1900" err="1"/>
              <a:t>leda</a:t>
            </a:r>
            <a:r>
              <a:rPr lang="en-GB" sz="1900"/>
              <a:t> </a:t>
            </a:r>
            <a:r>
              <a:rPr lang="en-GB" sz="1900" err="1"/>
              <a:t>omställningen</a:t>
            </a:r>
            <a:r>
              <a:rPr lang="en-GB" sz="1900"/>
              <a:t> </a:t>
            </a:r>
            <a:r>
              <a:rPr lang="en-GB" sz="1900" err="1"/>
              <a:t>och</a:t>
            </a:r>
            <a:r>
              <a:rPr lang="en-GB" sz="1900"/>
              <a:t> </a:t>
            </a:r>
            <a:r>
              <a:rPr lang="en-GB" sz="1900" err="1"/>
              <a:t>för</a:t>
            </a:r>
            <a:r>
              <a:rPr lang="en-GB" sz="1900"/>
              <a:t> det </a:t>
            </a:r>
            <a:r>
              <a:rPr lang="en-GB" sz="1900" err="1"/>
              <a:t>är</a:t>
            </a:r>
            <a:r>
              <a:rPr lang="en-GB" sz="1900"/>
              <a:t> </a:t>
            </a:r>
            <a:r>
              <a:rPr lang="en-GB" sz="1900" err="1"/>
              <a:t>säkra</a:t>
            </a:r>
            <a:r>
              <a:rPr lang="en-GB" sz="1900"/>
              <a:t> </a:t>
            </a:r>
            <a:r>
              <a:rPr lang="en-GB" sz="1900" err="1"/>
              <a:t>och</a:t>
            </a:r>
            <a:r>
              <a:rPr lang="en-GB" sz="1900"/>
              <a:t> </a:t>
            </a:r>
            <a:r>
              <a:rPr lang="en-GB" sz="1900" err="1"/>
              <a:t>sunda</a:t>
            </a:r>
            <a:r>
              <a:rPr lang="en-GB" sz="1900"/>
              <a:t> </a:t>
            </a:r>
            <a:r>
              <a:rPr lang="en-GB" sz="1900" err="1"/>
              <a:t>arbetsplatser</a:t>
            </a:r>
            <a:r>
              <a:rPr lang="en-GB" sz="1900"/>
              <a:t> </a:t>
            </a:r>
            <a:r>
              <a:rPr lang="en-GB" sz="1900" err="1"/>
              <a:t>en</a:t>
            </a:r>
            <a:r>
              <a:rPr lang="en-GB" sz="1900"/>
              <a:t> </a:t>
            </a:r>
            <a:r>
              <a:rPr lang="en-GB" sz="1900" err="1"/>
              <a:t>förutsättning</a:t>
            </a:r>
            <a:r>
              <a:rPr lang="en-GB" sz="1900"/>
              <a:t> </a:t>
            </a:r>
            <a:r>
              <a:rPr lang="en-GB" sz="1900" err="1"/>
              <a:t>för</a:t>
            </a:r>
            <a:r>
              <a:rPr lang="en-GB" sz="1900"/>
              <a:t> </a:t>
            </a:r>
            <a:r>
              <a:rPr lang="en-GB" sz="1900" err="1"/>
              <a:t>att</a:t>
            </a:r>
            <a:r>
              <a:rPr lang="en-GB" sz="1900"/>
              <a:t> </a:t>
            </a:r>
            <a:r>
              <a:rPr lang="en-GB" sz="1900" err="1"/>
              <a:t>fortsätta</a:t>
            </a:r>
            <a:r>
              <a:rPr lang="en-GB" sz="1900"/>
              <a:t> </a:t>
            </a:r>
            <a:r>
              <a:rPr lang="en-GB" sz="1900" err="1"/>
              <a:t>vara</a:t>
            </a:r>
            <a:r>
              <a:rPr lang="en-GB" sz="1900"/>
              <a:t> </a:t>
            </a:r>
            <a:r>
              <a:rPr lang="en-GB" sz="1900" err="1"/>
              <a:t>en</a:t>
            </a:r>
            <a:r>
              <a:rPr lang="en-GB" sz="1900"/>
              <a:t> </a:t>
            </a:r>
            <a:r>
              <a:rPr lang="en-GB" sz="1900" err="1"/>
              <a:t>attraktiv</a:t>
            </a:r>
            <a:r>
              <a:rPr lang="en-GB" sz="1900"/>
              <a:t> </a:t>
            </a:r>
            <a:r>
              <a:rPr lang="en-GB" sz="1900" err="1"/>
              <a:t>arbetsgivare</a:t>
            </a:r>
            <a:r>
              <a:rPr lang="en-GB" sz="1900"/>
              <a:t> </a:t>
            </a:r>
            <a:r>
              <a:rPr lang="en-GB" sz="1900" err="1"/>
              <a:t>och</a:t>
            </a:r>
            <a:r>
              <a:rPr lang="en-GB" sz="1900"/>
              <a:t> </a:t>
            </a:r>
            <a:r>
              <a:rPr lang="en-GB" sz="1900" err="1"/>
              <a:t>affärspartner</a:t>
            </a:r>
            <a:r>
              <a:rPr lang="en-GB" sz="1900"/>
              <a:t>.</a:t>
            </a:r>
          </a:p>
        </p:txBody>
      </p:sp>
      <p:sp>
        <p:nvSpPr>
          <p:cNvPr id="4" name="Footer Placeholder 3">
            <a:extLst>
              <a:ext uri="{FF2B5EF4-FFF2-40B4-BE49-F238E27FC236}">
                <a16:creationId xmlns:a16="http://schemas.microsoft.com/office/drawing/2014/main" id="{99300DC0-8721-0C43-9BE6-8008ADCCD203}"/>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93ABE72F-24A2-1646-8645-35001864447E}"/>
              </a:ext>
            </a:extLst>
          </p:cNvPr>
          <p:cNvSpPr>
            <a:spLocks noGrp="1"/>
          </p:cNvSpPr>
          <p:nvPr>
            <p:ph type="sldNum" sz="quarter" idx="18"/>
          </p:nvPr>
        </p:nvSpPr>
        <p:spPr/>
        <p:txBody>
          <a:bodyPr/>
          <a:lstStyle/>
          <a:p>
            <a:pPr algn="l"/>
            <a:fld id="{FF0A07D5-82FF-48F1-8DEB-0B2470916748}" type="slidenum">
              <a:rPr lang="sv-SE" smtClean="0"/>
              <a:pPr algn="l"/>
              <a:t>10</a:t>
            </a:fld>
            <a:endParaRPr lang="sv-SE"/>
          </a:p>
        </p:txBody>
      </p:sp>
      <p:sp>
        <p:nvSpPr>
          <p:cNvPr id="6" name="Title 5">
            <a:extLst>
              <a:ext uri="{FF2B5EF4-FFF2-40B4-BE49-F238E27FC236}">
                <a16:creationId xmlns:a16="http://schemas.microsoft.com/office/drawing/2014/main" id="{4DD35EE7-FE59-344E-BDF4-2C0E492EBF1C}"/>
              </a:ext>
            </a:extLst>
          </p:cNvPr>
          <p:cNvSpPr>
            <a:spLocks noGrp="1"/>
          </p:cNvSpPr>
          <p:nvPr>
            <p:ph type="title"/>
          </p:nvPr>
        </p:nvSpPr>
        <p:spPr>
          <a:xfrm>
            <a:off x="803275" y="596663"/>
            <a:ext cx="4858223" cy="971550"/>
          </a:xfrm>
        </p:spPr>
        <p:txBody>
          <a:bodyPr/>
          <a:lstStyle/>
          <a:p>
            <a:r>
              <a:rPr lang="sv-SE"/>
              <a:t>Resultatet av </a:t>
            </a:r>
            <a:br>
              <a:rPr lang="sv-SE"/>
            </a:br>
            <a:r>
              <a:rPr lang="sv-SE"/>
              <a:t>Säkerheten först </a:t>
            </a:r>
            <a:endParaRPr lang="en-SE"/>
          </a:p>
        </p:txBody>
      </p:sp>
    </p:spTree>
    <p:extLst>
      <p:ext uri="{BB962C8B-B14F-4D97-AF65-F5344CB8AC3E}">
        <p14:creationId xmlns:p14="http://schemas.microsoft.com/office/powerpoint/2010/main" val="48928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CE66E05-13BC-7642-A21F-393D9B0563FF}"/>
              </a:ext>
            </a:extLst>
          </p:cNvPr>
          <p:cNvSpPr>
            <a:spLocks noGrp="1"/>
          </p:cNvSpPr>
          <p:nvPr>
            <p:ph type="ftr" sz="quarter" idx="11"/>
          </p:nvPr>
        </p:nvSpPr>
        <p:spPr/>
        <p:txBody>
          <a:bodyPr/>
          <a:lstStyle/>
          <a:p>
            <a:endParaRPr lang="sv-SE"/>
          </a:p>
        </p:txBody>
      </p:sp>
      <p:sp>
        <p:nvSpPr>
          <p:cNvPr id="3" name="Slide Number Placeholder 2">
            <a:extLst>
              <a:ext uri="{FF2B5EF4-FFF2-40B4-BE49-F238E27FC236}">
                <a16:creationId xmlns:a16="http://schemas.microsoft.com/office/drawing/2014/main" id="{F69A38B2-1D18-2C44-8BC7-FE60D07F60A9}"/>
              </a:ext>
            </a:extLst>
          </p:cNvPr>
          <p:cNvSpPr>
            <a:spLocks noGrp="1"/>
          </p:cNvSpPr>
          <p:nvPr>
            <p:ph type="sldNum" sz="quarter" idx="12"/>
          </p:nvPr>
        </p:nvSpPr>
        <p:spPr/>
        <p:txBody>
          <a:bodyPr/>
          <a:lstStyle/>
          <a:p>
            <a:pPr algn="l"/>
            <a:fld id="{FF0A07D5-82FF-48F1-8DEB-0B2470916748}" type="slidenum">
              <a:rPr lang="sv-SE" smtClean="0"/>
              <a:pPr algn="l"/>
              <a:t>11</a:t>
            </a:fld>
            <a:endParaRPr lang="sv-SE"/>
          </a:p>
        </p:txBody>
      </p:sp>
      <p:sp>
        <p:nvSpPr>
          <p:cNvPr id="5" name="Title 7">
            <a:extLst>
              <a:ext uri="{FF2B5EF4-FFF2-40B4-BE49-F238E27FC236}">
                <a16:creationId xmlns:a16="http://schemas.microsoft.com/office/drawing/2014/main" id="{06453A81-ADF4-C248-A19E-A9CA99FD786B}"/>
              </a:ext>
            </a:extLst>
          </p:cNvPr>
          <p:cNvSpPr txBox="1">
            <a:spLocks/>
          </p:cNvSpPr>
          <p:nvPr/>
        </p:nvSpPr>
        <p:spPr>
          <a:xfrm>
            <a:off x="803275" y="596666"/>
            <a:ext cx="3735050" cy="1756790"/>
          </a:xfrm>
          <a:prstGeom prst="rect">
            <a:avLst/>
          </a:prstGeom>
        </p:spPr>
        <p:txBody>
          <a:bodyPr/>
          <a:lstStyle>
            <a:lvl1pPr algn="l" defTabSz="914400" rtl="0" eaLnBrk="1" latinLnBrk="0" hangingPunct="1">
              <a:lnSpc>
                <a:spcPct val="90000"/>
              </a:lnSpc>
              <a:spcBef>
                <a:spcPct val="0"/>
              </a:spcBef>
              <a:buNone/>
              <a:defRPr sz="3400" b="1" kern="1200">
                <a:solidFill>
                  <a:schemeClr val="accent1"/>
                </a:solidFill>
                <a:latin typeface="+mj-lt"/>
                <a:ea typeface="+mj-ea"/>
                <a:cs typeface="+mj-cs"/>
              </a:defRPr>
            </a:lvl1pPr>
          </a:lstStyle>
          <a:p>
            <a:r>
              <a:rPr lang="sv-SE"/>
              <a:t>Vad innebär Säkerheten först för hela LKAB?</a:t>
            </a:r>
            <a:endParaRPr lang="en-SE"/>
          </a:p>
        </p:txBody>
      </p:sp>
      <p:sp>
        <p:nvSpPr>
          <p:cNvPr id="6" name="TextBox 5">
            <a:extLst>
              <a:ext uri="{FF2B5EF4-FFF2-40B4-BE49-F238E27FC236}">
                <a16:creationId xmlns:a16="http://schemas.microsoft.com/office/drawing/2014/main" id="{BFE0E95C-E057-4A4D-B036-ECD079623EEF}"/>
              </a:ext>
            </a:extLst>
          </p:cNvPr>
          <p:cNvSpPr txBox="1"/>
          <p:nvPr/>
        </p:nvSpPr>
        <p:spPr>
          <a:xfrm>
            <a:off x="911901" y="2458221"/>
            <a:ext cx="3735050" cy="2923877"/>
          </a:xfrm>
          <a:prstGeom prst="rect">
            <a:avLst/>
          </a:prstGeom>
          <a:noFill/>
        </p:spPr>
        <p:txBody>
          <a:bodyPr wrap="square" lIns="0" tIns="0" rIns="0" bIns="0" rtlCol="0">
            <a:spAutoFit/>
          </a:bodyPr>
          <a:lstStyle/>
          <a:p>
            <a:pPr marL="0" indent="0">
              <a:buNone/>
            </a:pPr>
            <a:r>
              <a:rPr lang="sv-SE" sz="1900"/>
              <a:t>2022 beslutades en koncernriktlinje för Säkerheten först som gäller för hela LKAB. </a:t>
            </a:r>
          </a:p>
          <a:p>
            <a:pPr marL="0" indent="0">
              <a:buNone/>
            </a:pPr>
            <a:r>
              <a:rPr lang="sv-SE" sz="1900"/>
              <a:t>De mesta är inget nytt och har funnits med minst sedan 2006.</a:t>
            </a:r>
          </a:p>
          <a:p>
            <a:pPr marL="0" indent="0">
              <a:buNone/>
            </a:pPr>
            <a:endParaRPr lang="sv-SE" sz="1900"/>
          </a:p>
          <a:p>
            <a:pPr marL="0" indent="0">
              <a:buNone/>
            </a:pPr>
            <a:r>
              <a:rPr lang="sv-SE" sz="1900"/>
              <a:t>Det ni ser till höger är det som är nytt för hela koncernen, men kan ha tillämpats i ditt affärsområde längre än så. </a:t>
            </a:r>
          </a:p>
        </p:txBody>
      </p:sp>
      <p:sp>
        <p:nvSpPr>
          <p:cNvPr id="7" name="Rectangle 6">
            <a:extLst>
              <a:ext uri="{FF2B5EF4-FFF2-40B4-BE49-F238E27FC236}">
                <a16:creationId xmlns:a16="http://schemas.microsoft.com/office/drawing/2014/main" id="{1494DE6F-D43D-8D49-81B6-D216F6E65CC3}"/>
              </a:ext>
            </a:extLst>
          </p:cNvPr>
          <p:cNvSpPr/>
          <p:nvPr/>
        </p:nvSpPr>
        <p:spPr>
          <a:xfrm>
            <a:off x="5291529" y="596666"/>
            <a:ext cx="5988570" cy="532444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TextBox 7">
            <a:extLst>
              <a:ext uri="{FF2B5EF4-FFF2-40B4-BE49-F238E27FC236}">
                <a16:creationId xmlns:a16="http://schemas.microsoft.com/office/drawing/2014/main" id="{2431B823-E437-0B48-9A18-5D08C7598912}"/>
              </a:ext>
            </a:extLst>
          </p:cNvPr>
          <p:cNvSpPr txBox="1"/>
          <p:nvPr/>
        </p:nvSpPr>
        <p:spPr>
          <a:xfrm>
            <a:off x="5808065" y="2017927"/>
            <a:ext cx="4955498" cy="3816429"/>
          </a:xfrm>
          <a:prstGeom prst="rect">
            <a:avLst/>
          </a:prstGeom>
          <a:noFill/>
        </p:spPr>
        <p:txBody>
          <a:bodyPr wrap="square" lIns="0" tIns="0" rIns="0" bIns="0" rtlCol="0">
            <a:spAutoFit/>
          </a:bodyPr>
          <a:lstStyle/>
          <a:p>
            <a:pPr marL="342900" indent="-342900">
              <a:buFont typeface="Arial" panose="020B0604020202020204" pitchFamily="34" charset="0"/>
              <a:buChar char="•"/>
            </a:pPr>
            <a:r>
              <a:rPr lang="sv-SE" sz="1900">
                <a:solidFill>
                  <a:schemeClr val="tx2"/>
                </a:solidFill>
              </a:rPr>
              <a:t>Gyllene reglerna: </a:t>
            </a:r>
            <a:r>
              <a:rPr lang="en-US" sz="1900">
                <a:solidFill>
                  <a:schemeClr val="tx2"/>
                </a:solidFill>
              </a:rPr>
              <a:t>Det </a:t>
            </a:r>
            <a:r>
              <a:rPr lang="en-US" sz="1900" err="1">
                <a:solidFill>
                  <a:schemeClr val="tx2"/>
                </a:solidFill>
              </a:rPr>
              <a:t>är</a:t>
            </a:r>
            <a:r>
              <a:rPr lang="en-US" sz="1900">
                <a:solidFill>
                  <a:schemeClr val="tx2"/>
                </a:solidFill>
              </a:rPr>
              <a:t> </a:t>
            </a:r>
            <a:r>
              <a:rPr lang="en-US" sz="1900" err="1">
                <a:solidFill>
                  <a:schemeClr val="tx2"/>
                </a:solidFill>
              </a:rPr>
              <a:t>våra</a:t>
            </a:r>
            <a:r>
              <a:rPr lang="en-US" sz="1900">
                <a:solidFill>
                  <a:schemeClr val="tx2"/>
                </a:solidFill>
              </a:rPr>
              <a:t> </a:t>
            </a:r>
            <a:r>
              <a:rPr lang="en-US" sz="1900" err="1">
                <a:solidFill>
                  <a:schemeClr val="tx2"/>
                </a:solidFill>
              </a:rPr>
              <a:t>beteenden</a:t>
            </a:r>
            <a:r>
              <a:rPr lang="en-US" sz="1900">
                <a:solidFill>
                  <a:schemeClr val="tx2"/>
                </a:solidFill>
              </a:rPr>
              <a:t> </a:t>
            </a:r>
            <a:r>
              <a:rPr lang="en-US" sz="1900" err="1">
                <a:solidFill>
                  <a:schemeClr val="tx2"/>
                </a:solidFill>
              </a:rPr>
              <a:t>som</a:t>
            </a:r>
            <a:r>
              <a:rPr lang="en-US" sz="1900">
                <a:solidFill>
                  <a:schemeClr val="tx2"/>
                </a:solidFill>
              </a:rPr>
              <a:t> </a:t>
            </a:r>
            <a:r>
              <a:rPr lang="en-US" sz="1900" err="1">
                <a:solidFill>
                  <a:schemeClr val="tx2"/>
                </a:solidFill>
              </a:rPr>
              <a:t>skapar</a:t>
            </a:r>
            <a:r>
              <a:rPr lang="en-US" sz="1900">
                <a:solidFill>
                  <a:schemeClr val="tx2"/>
                </a:solidFill>
              </a:rPr>
              <a:t> </a:t>
            </a:r>
            <a:r>
              <a:rPr lang="en-US" sz="1900" err="1">
                <a:solidFill>
                  <a:schemeClr val="tx2"/>
                </a:solidFill>
              </a:rPr>
              <a:t>säkra</a:t>
            </a:r>
            <a:r>
              <a:rPr lang="en-US" sz="1900">
                <a:solidFill>
                  <a:schemeClr val="tx2"/>
                </a:solidFill>
              </a:rPr>
              <a:t> </a:t>
            </a:r>
            <a:r>
              <a:rPr lang="en-US" sz="1900" err="1">
                <a:solidFill>
                  <a:schemeClr val="tx2"/>
                </a:solidFill>
              </a:rPr>
              <a:t>och</a:t>
            </a:r>
            <a:r>
              <a:rPr lang="en-US" sz="1900">
                <a:solidFill>
                  <a:schemeClr val="tx2"/>
                </a:solidFill>
              </a:rPr>
              <a:t> </a:t>
            </a:r>
            <a:r>
              <a:rPr lang="en-US" sz="1900" err="1">
                <a:solidFill>
                  <a:schemeClr val="tx2"/>
                </a:solidFill>
              </a:rPr>
              <a:t>sunda</a:t>
            </a:r>
            <a:r>
              <a:rPr lang="en-US" sz="1900">
                <a:solidFill>
                  <a:schemeClr val="tx2"/>
                </a:solidFill>
              </a:rPr>
              <a:t> </a:t>
            </a:r>
            <a:r>
              <a:rPr lang="en-US" sz="1900" err="1">
                <a:solidFill>
                  <a:schemeClr val="tx2"/>
                </a:solidFill>
              </a:rPr>
              <a:t>arbetsplatser</a:t>
            </a:r>
            <a:r>
              <a:rPr lang="en-US" sz="1900">
                <a:solidFill>
                  <a:schemeClr val="tx2"/>
                </a:solidFill>
              </a:rPr>
              <a:t>. </a:t>
            </a:r>
          </a:p>
          <a:p>
            <a:pPr marL="342900" indent="-342900">
              <a:buFont typeface="Arial" panose="020B0604020202020204" pitchFamily="34" charset="0"/>
              <a:buChar char="•"/>
            </a:pPr>
            <a:endParaRPr lang="en-US" sz="1900">
              <a:solidFill>
                <a:schemeClr val="tx2"/>
              </a:solidFill>
            </a:endParaRPr>
          </a:p>
          <a:p>
            <a:pPr marL="342900" indent="-342900">
              <a:buFont typeface="Arial" panose="020B0604020202020204" pitchFamily="34" charset="0"/>
              <a:buChar char="•"/>
            </a:pPr>
            <a:r>
              <a:rPr lang="sv-SE" sz="1900">
                <a:solidFill>
                  <a:schemeClr val="tx2"/>
                </a:solidFill>
              </a:rPr>
              <a:t>SAM/SWE: koncerngemensam checklista för systematiskt arbetsmiljöarbete </a:t>
            </a:r>
          </a:p>
          <a:p>
            <a:endParaRPr lang="sv-SE" sz="1900">
              <a:solidFill>
                <a:schemeClr val="tx2"/>
              </a:solidFill>
            </a:endParaRPr>
          </a:p>
          <a:p>
            <a:pPr marL="342900" indent="-342900">
              <a:buFont typeface="Arial" panose="020B0604020202020204" pitchFamily="34" charset="0"/>
              <a:buChar char="•"/>
            </a:pPr>
            <a:r>
              <a:rPr lang="sv-SE" sz="1900">
                <a:solidFill>
                  <a:schemeClr val="tx2"/>
                </a:solidFill>
              </a:rPr>
              <a:t>Gemensamma mål  inom fyra delområden:</a:t>
            </a:r>
          </a:p>
          <a:p>
            <a:pPr marL="932180" lvl="2" indent="-285750">
              <a:lnSpc>
                <a:spcPct val="150000"/>
              </a:lnSpc>
              <a:buFont typeface="Arial" panose="020B0604020202020204" pitchFamily="34" charset="0"/>
              <a:buChar char="•"/>
            </a:pPr>
            <a:r>
              <a:rPr lang="sv-SE" sz="1600">
                <a:solidFill>
                  <a:schemeClr val="tx2"/>
                </a:solidFill>
              </a:rPr>
              <a:t>Säkerhet</a:t>
            </a:r>
          </a:p>
          <a:p>
            <a:pPr marL="932180" lvl="2" indent="-285750">
              <a:lnSpc>
                <a:spcPct val="150000"/>
              </a:lnSpc>
              <a:buFont typeface="Arial" panose="020B0604020202020204" pitchFamily="34" charset="0"/>
              <a:buChar char="•"/>
            </a:pPr>
            <a:r>
              <a:rPr lang="sv-SE" sz="1600">
                <a:solidFill>
                  <a:schemeClr val="tx2"/>
                </a:solidFill>
              </a:rPr>
              <a:t>Hälsa</a:t>
            </a:r>
          </a:p>
          <a:p>
            <a:pPr marL="932180" lvl="2" indent="-285750">
              <a:lnSpc>
                <a:spcPct val="150000"/>
              </a:lnSpc>
              <a:buFont typeface="Arial" panose="020B0604020202020204" pitchFamily="34" charset="0"/>
              <a:buChar char="•"/>
            </a:pPr>
            <a:r>
              <a:rPr lang="sv-SE" sz="1600">
                <a:solidFill>
                  <a:schemeClr val="tx2"/>
                </a:solidFill>
              </a:rPr>
              <a:t>Välmående</a:t>
            </a:r>
          </a:p>
          <a:p>
            <a:pPr marL="932180" lvl="2" indent="-285750">
              <a:lnSpc>
                <a:spcPct val="150000"/>
              </a:lnSpc>
              <a:buFont typeface="Arial" panose="020B0604020202020204" pitchFamily="34" charset="0"/>
              <a:buChar char="•"/>
            </a:pPr>
            <a:r>
              <a:rPr lang="sv-SE" sz="1600">
                <a:solidFill>
                  <a:schemeClr val="tx2"/>
                </a:solidFill>
              </a:rPr>
              <a:t>Inkludering</a:t>
            </a:r>
          </a:p>
          <a:p>
            <a:endParaRPr lang="en-SE" sz="1900">
              <a:solidFill>
                <a:schemeClr val="tx2"/>
              </a:solidFill>
            </a:endParaRPr>
          </a:p>
        </p:txBody>
      </p:sp>
      <p:sp>
        <p:nvSpPr>
          <p:cNvPr id="9" name="TextBox 8">
            <a:extLst>
              <a:ext uri="{FF2B5EF4-FFF2-40B4-BE49-F238E27FC236}">
                <a16:creationId xmlns:a16="http://schemas.microsoft.com/office/drawing/2014/main" id="{97518488-BA89-DD44-B840-C53A36C00044}"/>
              </a:ext>
            </a:extLst>
          </p:cNvPr>
          <p:cNvSpPr txBox="1"/>
          <p:nvPr/>
        </p:nvSpPr>
        <p:spPr>
          <a:xfrm>
            <a:off x="5808065" y="1280464"/>
            <a:ext cx="6198433" cy="369332"/>
          </a:xfrm>
          <a:prstGeom prst="rect">
            <a:avLst/>
          </a:prstGeom>
          <a:noFill/>
        </p:spPr>
        <p:txBody>
          <a:bodyPr wrap="square" lIns="0" tIns="0" rIns="0" bIns="0" rtlCol="0">
            <a:spAutoFit/>
          </a:bodyPr>
          <a:lstStyle/>
          <a:p>
            <a:r>
              <a:rPr lang="sv-SE" sz="2400">
                <a:solidFill>
                  <a:schemeClr val="tx2"/>
                </a:solidFill>
              </a:rPr>
              <a:t>NYA KONCERNRIKTLINJER:</a:t>
            </a:r>
            <a:endParaRPr lang="en-SE" sz="2400">
              <a:solidFill>
                <a:schemeClr val="tx2"/>
              </a:solidFill>
            </a:endParaRPr>
          </a:p>
        </p:txBody>
      </p:sp>
    </p:spTree>
    <p:extLst>
      <p:ext uri="{BB962C8B-B14F-4D97-AF65-F5344CB8AC3E}">
        <p14:creationId xmlns:p14="http://schemas.microsoft.com/office/powerpoint/2010/main" val="2524546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18D1A9-5E7C-4263-B37F-163A29CEBBE2}"/>
              </a:ext>
            </a:extLst>
          </p:cNvPr>
          <p:cNvSpPr>
            <a:spLocks noGrp="1"/>
          </p:cNvSpPr>
          <p:nvPr>
            <p:ph type="title"/>
          </p:nvPr>
        </p:nvSpPr>
        <p:spPr/>
        <p:txBody>
          <a:bodyPr/>
          <a:lstStyle/>
          <a:p>
            <a:r>
              <a:rPr lang="sv-SE"/>
              <a:t>Gemensamma mål för </a:t>
            </a:r>
            <a:br>
              <a:rPr lang="sv-SE"/>
            </a:br>
            <a:r>
              <a:rPr lang="sv-SE"/>
              <a:t>Säkerheten först.</a:t>
            </a:r>
            <a:br>
              <a:rPr lang="sv-SE"/>
            </a:br>
            <a:endParaRPr lang="sv-SE" sz="2800"/>
          </a:p>
        </p:txBody>
      </p:sp>
      <p:sp>
        <p:nvSpPr>
          <p:cNvPr id="3" name="Platshållare för text 2">
            <a:extLst>
              <a:ext uri="{FF2B5EF4-FFF2-40B4-BE49-F238E27FC236}">
                <a16:creationId xmlns:a16="http://schemas.microsoft.com/office/drawing/2014/main" id="{C2EB35A8-65BD-4196-AE97-3FCE349508E1}"/>
              </a:ext>
            </a:extLst>
          </p:cNvPr>
          <p:cNvSpPr>
            <a:spLocks noGrp="1"/>
          </p:cNvSpPr>
          <p:nvPr>
            <p:ph type="body" sz="quarter" idx="13"/>
          </p:nvPr>
        </p:nvSpPr>
        <p:spPr/>
        <p:txBody>
          <a:bodyPr/>
          <a:lstStyle/>
          <a:p>
            <a:r>
              <a:rPr lang="sv-SE"/>
              <a:t>2</a:t>
            </a:r>
          </a:p>
        </p:txBody>
      </p:sp>
      <p:sp>
        <p:nvSpPr>
          <p:cNvPr id="4" name="Platshållare för bildnummer 3">
            <a:extLst>
              <a:ext uri="{FF2B5EF4-FFF2-40B4-BE49-F238E27FC236}">
                <a16:creationId xmlns:a16="http://schemas.microsoft.com/office/drawing/2014/main" id="{2BF6E0ED-E31C-4714-9927-C3B941B69965}"/>
              </a:ext>
            </a:extLst>
          </p:cNvPr>
          <p:cNvSpPr>
            <a:spLocks noGrp="1"/>
          </p:cNvSpPr>
          <p:nvPr>
            <p:ph type="sldNum" sz="quarter" idx="16"/>
          </p:nvPr>
        </p:nvSpPr>
        <p:spPr/>
        <p:txBody>
          <a:bodyPr/>
          <a:lstStyle/>
          <a:p>
            <a:pPr algn="l"/>
            <a:fld id="{FF0A07D5-82FF-48F1-8DEB-0B2470916748}" type="slidenum">
              <a:rPr lang="sv-SE" smtClean="0"/>
              <a:pPr algn="l"/>
              <a:t>12</a:t>
            </a:fld>
            <a:endParaRPr lang="sv-SE"/>
          </a:p>
        </p:txBody>
      </p:sp>
      <p:sp>
        <p:nvSpPr>
          <p:cNvPr id="5" name="Platshållare för sidfot 4">
            <a:extLst>
              <a:ext uri="{FF2B5EF4-FFF2-40B4-BE49-F238E27FC236}">
                <a16:creationId xmlns:a16="http://schemas.microsoft.com/office/drawing/2014/main" id="{F510EEC2-4EB7-4F66-FFC8-B5E522EC6C94}"/>
              </a:ext>
            </a:extLst>
          </p:cNvPr>
          <p:cNvSpPr>
            <a:spLocks noGrp="1"/>
          </p:cNvSpPr>
          <p:nvPr>
            <p:ph type="ftr" sz="quarter" idx="15"/>
          </p:nvPr>
        </p:nvSpPr>
        <p:spPr/>
        <p:txBody>
          <a:bodyPr/>
          <a:lstStyle/>
          <a:p>
            <a:endParaRPr lang="sv-SE"/>
          </a:p>
        </p:txBody>
      </p:sp>
    </p:spTree>
    <p:extLst>
      <p:ext uri="{BB962C8B-B14F-4D97-AF65-F5344CB8AC3E}">
        <p14:creationId xmlns:p14="http://schemas.microsoft.com/office/powerpoint/2010/main" val="452604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CBBA82-BD5F-E345-A3DA-B713C8B09E79}"/>
              </a:ext>
            </a:extLst>
          </p:cNvPr>
          <p:cNvSpPr>
            <a:spLocks noGrp="1"/>
          </p:cNvSpPr>
          <p:nvPr>
            <p:ph idx="1"/>
          </p:nvPr>
        </p:nvSpPr>
        <p:spPr>
          <a:xfrm>
            <a:off x="803276" y="2312879"/>
            <a:ext cx="4385412" cy="4229648"/>
          </a:xfrm>
        </p:spPr>
        <p:txBody>
          <a:bodyPr>
            <a:normAutofit/>
          </a:bodyPr>
          <a:lstStyle/>
          <a:p>
            <a:pPr marL="0" indent="0">
              <a:buNone/>
            </a:pPr>
            <a:r>
              <a:rPr lang="sv-SE" sz="2000"/>
              <a:t>Vi har ambitiösa, mätbara och tidsatta mål samt använder oss av både förebyggande och uppföljande nyckeltal för att utvärdera och kontinuerligt utveckla hälso- och säkerhetsarbetet tillsammans med våra samarbetspartners och andra intressenter. </a:t>
            </a:r>
          </a:p>
        </p:txBody>
      </p:sp>
      <p:sp>
        <p:nvSpPr>
          <p:cNvPr id="4" name="Footer Placeholder 3">
            <a:extLst>
              <a:ext uri="{FF2B5EF4-FFF2-40B4-BE49-F238E27FC236}">
                <a16:creationId xmlns:a16="http://schemas.microsoft.com/office/drawing/2014/main" id="{8A7D9DDF-75E0-4C46-9CA5-97B943401B2B}"/>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D4336F99-8A17-B84C-B1F3-F7DDD63664D0}"/>
              </a:ext>
            </a:extLst>
          </p:cNvPr>
          <p:cNvSpPr>
            <a:spLocks noGrp="1"/>
          </p:cNvSpPr>
          <p:nvPr>
            <p:ph type="sldNum" sz="quarter" idx="18"/>
          </p:nvPr>
        </p:nvSpPr>
        <p:spPr/>
        <p:txBody>
          <a:bodyPr/>
          <a:lstStyle/>
          <a:p>
            <a:pPr algn="l"/>
            <a:fld id="{FF0A07D5-82FF-48F1-8DEB-0B2470916748}" type="slidenum">
              <a:rPr lang="sv-SE" smtClean="0"/>
              <a:pPr algn="l"/>
              <a:t>13</a:t>
            </a:fld>
            <a:endParaRPr lang="sv-SE"/>
          </a:p>
        </p:txBody>
      </p:sp>
      <p:sp>
        <p:nvSpPr>
          <p:cNvPr id="6" name="Title 5">
            <a:extLst>
              <a:ext uri="{FF2B5EF4-FFF2-40B4-BE49-F238E27FC236}">
                <a16:creationId xmlns:a16="http://schemas.microsoft.com/office/drawing/2014/main" id="{80A3BBD4-C807-A849-8B7C-452EB79014B3}"/>
              </a:ext>
            </a:extLst>
          </p:cNvPr>
          <p:cNvSpPr>
            <a:spLocks noGrp="1"/>
          </p:cNvSpPr>
          <p:nvPr>
            <p:ph type="title"/>
          </p:nvPr>
        </p:nvSpPr>
        <p:spPr>
          <a:xfrm>
            <a:off x="803275" y="1031375"/>
            <a:ext cx="4858223" cy="971550"/>
          </a:xfrm>
        </p:spPr>
        <p:txBody>
          <a:bodyPr/>
          <a:lstStyle/>
          <a:p>
            <a:r>
              <a:rPr lang="en-US" sz="3600" kern="0" err="1">
                <a:latin typeface="Arial"/>
                <a:ea typeface="Arial" panose="020B0604020202020204" pitchFamily="34" charset="0"/>
                <a:cs typeface="Times New Roman"/>
              </a:rPr>
              <a:t>Strategiska</a:t>
            </a:r>
            <a:r>
              <a:rPr lang="en-US" sz="3600" kern="0">
                <a:latin typeface="Arial"/>
                <a:ea typeface="Arial" panose="020B0604020202020204" pitchFamily="34" charset="0"/>
                <a:cs typeface="Times New Roman"/>
              </a:rPr>
              <a:t> </a:t>
            </a:r>
            <a:r>
              <a:rPr lang="en-US" sz="3600" kern="0" err="1">
                <a:latin typeface="Arial"/>
                <a:ea typeface="Arial" panose="020B0604020202020204" pitchFamily="34" charset="0"/>
                <a:cs typeface="Times New Roman"/>
              </a:rPr>
              <a:t>mål</a:t>
            </a:r>
            <a:r>
              <a:rPr lang="en-US" sz="3600" kern="0">
                <a:latin typeface="Arial"/>
                <a:ea typeface="Arial" panose="020B0604020202020204" pitchFamily="34" charset="0"/>
                <a:cs typeface="Times New Roman"/>
              </a:rPr>
              <a:t> </a:t>
            </a:r>
            <a:r>
              <a:rPr lang="en-US" sz="3600" kern="0" err="1">
                <a:latin typeface="Arial"/>
                <a:ea typeface="Arial" panose="020B0604020202020204" pitchFamily="34" charset="0"/>
                <a:cs typeface="Times New Roman"/>
              </a:rPr>
              <a:t>inom</a:t>
            </a:r>
            <a:r>
              <a:rPr lang="en-US" sz="3600" kern="0">
                <a:latin typeface="Arial"/>
                <a:ea typeface="Arial" panose="020B0604020202020204" pitchFamily="34" charset="0"/>
                <a:cs typeface="Times New Roman"/>
              </a:rPr>
              <a:t> </a:t>
            </a:r>
            <a:r>
              <a:rPr lang="en-US" sz="3600" kern="0" err="1">
                <a:latin typeface="Arial"/>
                <a:ea typeface="Arial" panose="020B0604020202020204" pitchFamily="34" charset="0"/>
                <a:cs typeface="Times New Roman"/>
              </a:rPr>
              <a:t>Säkerheten</a:t>
            </a:r>
            <a:r>
              <a:rPr lang="en-US" sz="3600" kern="0">
                <a:latin typeface="Arial"/>
                <a:ea typeface="Arial" panose="020B0604020202020204" pitchFamily="34" charset="0"/>
                <a:cs typeface="Times New Roman"/>
              </a:rPr>
              <a:t> </a:t>
            </a:r>
            <a:r>
              <a:rPr lang="en-US" sz="3600" kern="0" err="1">
                <a:latin typeface="Arial"/>
                <a:ea typeface="Arial" panose="020B0604020202020204" pitchFamily="34" charset="0"/>
                <a:cs typeface="Times New Roman"/>
              </a:rPr>
              <a:t>först</a:t>
            </a:r>
            <a:endParaRPr lang="en-SE"/>
          </a:p>
        </p:txBody>
      </p:sp>
      <p:pic>
        <p:nvPicPr>
          <p:cNvPr id="18" name="Picture Placeholder 17" descr="A person with his mouth open looking at another person&#10;&#10;Description automatically generated with low confidence">
            <a:extLst>
              <a:ext uri="{FF2B5EF4-FFF2-40B4-BE49-F238E27FC236}">
                <a16:creationId xmlns:a16="http://schemas.microsoft.com/office/drawing/2014/main" id="{53B44279-1D94-D344-AC74-471AB1EEFBCB}"/>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8115" r="18115"/>
          <a:stretch>
            <a:fillRect/>
          </a:stretch>
        </p:blipFill>
        <p:spPr/>
      </p:pic>
      <p:pic>
        <p:nvPicPr>
          <p:cNvPr id="7" name="Picture 6" descr="A picture containing person&#10;&#10;Description automatically generated">
            <a:extLst>
              <a:ext uri="{FF2B5EF4-FFF2-40B4-BE49-F238E27FC236}">
                <a16:creationId xmlns:a16="http://schemas.microsoft.com/office/drawing/2014/main" id="{4051D3F3-C050-A8E3-07BB-C748CE7757FA}"/>
              </a:ext>
            </a:extLst>
          </p:cNvPr>
          <p:cNvPicPr>
            <a:picLocks noChangeAspect="1"/>
          </p:cNvPicPr>
          <p:nvPr/>
        </p:nvPicPr>
        <p:blipFill rotWithShape="1">
          <a:blip r:embed="rId3">
            <a:extLst>
              <a:ext uri="{28A0092B-C50C-407E-A947-70E740481C1C}">
                <a14:useLocalDpi xmlns:a14="http://schemas.microsoft.com/office/drawing/2010/main" val="0"/>
              </a:ext>
            </a:extLst>
          </a:blip>
          <a:srcRect l="11318" r="25243"/>
          <a:stretch/>
        </p:blipFill>
        <p:spPr>
          <a:xfrm>
            <a:off x="6109789" y="-34008"/>
            <a:ext cx="6082211" cy="6391608"/>
          </a:xfrm>
          <a:prstGeom prst="rect">
            <a:avLst/>
          </a:prstGeom>
        </p:spPr>
      </p:pic>
    </p:spTree>
    <p:extLst>
      <p:ext uri="{BB962C8B-B14F-4D97-AF65-F5344CB8AC3E}">
        <p14:creationId xmlns:p14="http://schemas.microsoft.com/office/powerpoint/2010/main" val="4195169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CBBA82-BD5F-E345-A3DA-B713C8B09E79}"/>
              </a:ext>
            </a:extLst>
          </p:cNvPr>
          <p:cNvSpPr>
            <a:spLocks noGrp="1"/>
          </p:cNvSpPr>
          <p:nvPr>
            <p:ph idx="1"/>
          </p:nvPr>
        </p:nvSpPr>
        <p:spPr>
          <a:xfrm>
            <a:off x="803276" y="2312879"/>
            <a:ext cx="4548213" cy="4229648"/>
          </a:xfrm>
        </p:spPr>
        <p:txBody>
          <a:bodyPr/>
          <a:lstStyle/>
          <a:p>
            <a:pPr marL="0" indent="0">
              <a:lnSpc>
                <a:spcPct val="120000"/>
              </a:lnSpc>
              <a:buNone/>
            </a:pPr>
            <a:r>
              <a:rPr lang="sv-SE" sz="2000"/>
              <a:t>LKAB har två </a:t>
            </a:r>
            <a:r>
              <a:rPr lang="sv-SE" sz="2000" b="1"/>
              <a:t>strategiska mål </a:t>
            </a:r>
            <a:r>
              <a:rPr lang="sv-SE" sz="2000"/>
              <a:t>inom arbetsmiljö och säkerhet:</a:t>
            </a:r>
          </a:p>
          <a:p>
            <a:pPr lvl="1" indent="-267970">
              <a:lnSpc>
                <a:spcPct val="120000"/>
              </a:lnSpc>
            </a:pPr>
            <a:r>
              <a:rPr lang="sv-SE" sz="1800"/>
              <a:t>Olycksfall med frånvaro</a:t>
            </a:r>
          </a:p>
          <a:p>
            <a:pPr lvl="1" indent="-267970">
              <a:lnSpc>
                <a:spcPct val="120000"/>
              </a:lnSpc>
            </a:pPr>
            <a:r>
              <a:rPr lang="sv-SE" sz="1800"/>
              <a:t>Sjukfrånvaro</a:t>
            </a:r>
          </a:p>
          <a:p>
            <a:pPr marL="0" indent="0">
              <a:lnSpc>
                <a:spcPct val="120000"/>
              </a:lnSpc>
              <a:buNone/>
            </a:pPr>
            <a:r>
              <a:rPr lang="sv-SE" sz="2000"/>
              <a:t>Det här är uppföljning som gjorts under lång tid och det finns jämförbara data inom och utanför branschen. Dessa mål följs upp och redovisas även externt.</a:t>
            </a:r>
          </a:p>
        </p:txBody>
      </p:sp>
      <p:sp>
        <p:nvSpPr>
          <p:cNvPr id="4" name="Footer Placeholder 3">
            <a:extLst>
              <a:ext uri="{FF2B5EF4-FFF2-40B4-BE49-F238E27FC236}">
                <a16:creationId xmlns:a16="http://schemas.microsoft.com/office/drawing/2014/main" id="{8A7D9DDF-75E0-4C46-9CA5-97B943401B2B}"/>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D4336F99-8A17-B84C-B1F3-F7DDD63664D0}"/>
              </a:ext>
            </a:extLst>
          </p:cNvPr>
          <p:cNvSpPr>
            <a:spLocks noGrp="1"/>
          </p:cNvSpPr>
          <p:nvPr>
            <p:ph type="sldNum" sz="quarter" idx="18"/>
          </p:nvPr>
        </p:nvSpPr>
        <p:spPr/>
        <p:txBody>
          <a:bodyPr/>
          <a:lstStyle/>
          <a:p>
            <a:pPr algn="l"/>
            <a:fld id="{FF0A07D5-82FF-48F1-8DEB-0B2470916748}" type="slidenum">
              <a:rPr lang="sv-SE" smtClean="0"/>
              <a:pPr algn="l"/>
              <a:t>14</a:t>
            </a:fld>
            <a:endParaRPr lang="sv-SE"/>
          </a:p>
        </p:txBody>
      </p:sp>
      <p:sp>
        <p:nvSpPr>
          <p:cNvPr id="6" name="Title 5">
            <a:extLst>
              <a:ext uri="{FF2B5EF4-FFF2-40B4-BE49-F238E27FC236}">
                <a16:creationId xmlns:a16="http://schemas.microsoft.com/office/drawing/2014/main" id="{80A3BBD4-C807-A849-8B7C-452EB79014B3}"/>
              </a:ext>
            </a:extLst>
          </p:cNvPr>
          <p:cNvSpPr>
            <a:spLocks noGrp="1"/>
          </p:cNvSpPr>
          <p:nvPr>
            <p:ph type="title"/>
          </p:nvPr>
        </p:nvSpPr>
        <p:spPr>
          <a:xfrm>
            <a:off x="803275" y="1031375"/>
            <a:ext cx="4858223" cy="971550"/>
          </a:xfrm>
        </p:spPr>
        <p:txBody>
          <a:bodyPr/>
          <a:lstStyle/>
          <a:p>
            <a:r>
              <a:rPr lang="en-US" sz="3600" kern="0" err="1">
                <a:latin typeface="Arial"/>
                <a:ea typeface="Arial" panose="020B0604020202020204" pitchFamily="34" charset="0"/>
                <a:cs typeface="Times New Roman"/>
              </a:rPr>
              <a:t>Strategiska</a:t>
            </a:r>
            <a:r>
              <a:rPr lang="en-US" sz="3600" kern="0">
                <a:latin typeface="Arial"/>
                <a:ea typeface="Arial" panose="020B0604020202020204" pitchFamily="34" charset="0"/>
                <a:cs typeface="Times New Roman"/>
              </a:rPr>
              <a:t> </a:t>
            </a:r>
            <a:r>
              <a:rPr lang="en-US" sz="3600" kern="0" err="1">
                <a:latin typeface="Arial"/>
                <a:ea typeface="Arial" panose="020B0604020202020204" pitchFamily="34" charset="0"/>
                <a:cs typeface="Times New Roman"/>
              </a:rPr>
              <a:t>mål</a:t>
            </a:r>
            <a:r>
              <a:rPr lang="en-US" sz="3600" kern="0">
                <a:latin typeface="Arial"/>
                <a:ea typeface="Arial" panose="020B0604020202020204" pitchFamily="34" charset="0"/>
                <a:cs typeface="Times New Roman"/>
              </a:rPr>
              <a:t> </a:t>
            </a:r>
            <a:r>
              <a:rPr lang="en-US" sz="3600" kern="0" err="1">
                <a:latin typeface="Arial"/>
                <a:ea typeface="Arial" panose="020B0604020202020204" pitchFamily="34" charset="0"/>
                <a:cs typeface="Times New Roman"/>
              </a:rPr>
              <a:t>inom</a:t>
            </a:r>
            <a:r>
              <a:rPr lang="en-US" sz="3600" kern="0">
                <a:latin typeface="Arial"/>
                <a:ea typeface="Arial" panose="020B0604020202020204" pitchFamily="34" charset="0"/>
                <a:cs typeface="Times New Roman"/>
              </a:rPr>
              <a:t> </a:t>
            </a:r>
            <a:r>
              <a:rPr lang="en-US" sz="3600" kern="0" err="1">
                <a:latin typeface="Arial"/>
                <a:ea typeface="Arial" panose="020B0604020202020204" pitchFamily="34" charset="0"/>
                <a:cs typeface="Times New Roman"/>
              </a:rPr>
              <a:t>Säkerheten</a:t>
            </a:r>
            <a:r>
              <a:rPr lang="en-US" sz="3600" kern="0">
                <a:latin typeface="Arial"/>
                <a:ea typeface="Arial" panose="020B0604020202020204" pitchFamily="34" charset="0"/>
                <a:cs typeface="Times New Roman"/>
              </a:rPr>
              <a:t> </a:t>
            </a:r>
            <a:r>
              <a:rPr lang="en-US" sz="3600" kern="0" err="1">
                <a:latin typeface="Arial"/>
                <a:ea typeface="Arial" panose="020B0604020202020204" pitchFamily="34" charset="0"/>
                <a:cs typeface="Times New Roman"/>
              </a:rPr>
              <a:t>först</a:t>
            </a:r>
            <a:endParaRPr lang="en-SE"/>
          </a:p>
        </p:txBody>
      </p:sp>
      <p:pic>
        <p:nvPicPr>
          <p:cNvPr id="13" name="Picture Placeholder 12" descr="A picture containing building, window&#10;&#10;Description automatically generated">
            <a:extLst>
              <a:ext uri="{FF2B5EF4-FFF2-40B4-BE49-F238E27FC236}">
                <a16:creationId xmlns:a16="http://schemas.microsoft.com/office/drawing/2014/main" id="{CA607A75-CA8D-2545-BA85-6567E33DE452}"/>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9189" t="136" r="27041" b="-136"/>
          <a:stretch/>
        </p:blipFill>
        <p:spPr>
          <a:xfrm>
            <a:off x="6109789" y="0"/>
            <a:ext cx="6082211" cy="6357600"/>
          </a:xfrm>
        </p:spPr>
      </p:pic>
    </p:spTree>
    <p:extLst>
      <p:ext uri="{BB962C8B-B14F-4D97-AF65-F5344CB8AC3E}">
        <p14:creationId xmlns:p14="http://schemas.microsoft.com/office/powerpoint/2010/main" val="2378540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A09A0-4BA3-CF46-8B4C-824486F601A9}"/>
              </a:ext>
            </a:extLst>
          </p:cNvPr>
          <p:cNvSpPr>
            <a:spLocks noGrp="1"/>
          </p:cNvSpPr>
          <p:nvPr>
            <p:ph type="title"/>
          </p:nvPr>
        </p:nvSpPr>
        <p:spPr>
          <a:xfrm>
            <a:off x="803275" y="682115"/>
            <a:ext cx="8713787" cy="971550"/>
          </a:xfrm>
        </p:spPr>
        <p:txBody>
          <a:bodyPr/>
          <a:lstStyle/>
          <a:p>
            <a:r>
              <a:rPr lang="en-GB" sz="3600" b="1" err="1"/>
              <a:t>Säker</a:t>
            </a:r>
            <a:r>
              <a:rPr lang="en-GB" sz="3600" b="1"/>
              <a:t> </a:t>
            </a:r>
            <a:r>
              <a:rPr lang="en-GB" sz="3600" b="1" err="1"/>
              <a:t>och</a:t>
            </a:r>
            <a:r>
              <a:rPr lang="en-GB" sz="3600" b="1"/>
              <a:t> </a:t>
            </a:r>
            <a:r>
              <a:rPr lang="en-GB" sz="3600" b="1" err="1"/>
              <a:t>sund</a:t>
            </a:r>
            <a:r>
              <a:rPr lang="en-GB" sz="3600" b="1"/>
              <a:t> </a:t>
            </a:r>
            <a:r>
              <a:rPr lang="en-GB" sz="3600" b="1" err="1"/>
              <a:t>arbetsmiljö</a:t>
            </a:r>
            <a:endParaRPr lang="en-SE" sz="3600" b="1"/>
          </a:p>
        </p:txBody>
      </p:sp>
      <p:sp>
        <p:nvSpPr>
          <p:cNvPr id="4" name="Footer Placeholder 3">
            <a:extLst>
              <a:ext uri="{FF2B5EF4-FFF2-40B4-BE49-F238E27FC236}">
                <a16:creationId xmlns:a16="http://schemas.microsoft.com/office/drawing/2014/main" id="{3E2FFA39-0ACF-FB4C-8E25-9AA507C37BF1}"/>
              </a:ext>
            </a:extLst>
          </p:cNvPr>
          <p:cNvSpPr>
            <a:spLocks noGrp="1"/>
          </p:cNvSpPr>
          <p:nvPr>
            <p:ph type="ftr" sz="quarter" idx="18"/>
          </p:nvPr>
        </p:nvSpPr>
        <p:spPr/>
        <p:txBody>
          <a:bodyPr/>
          <a:lstStyle/>
          <a:p>
            <a:endParaRPr lang="sv-SE"/>
          </a:p>
        </p:txBody>
      </p:sp>
      <p:sp>
        <p:nvSpPr>
          <p:cNvPr id="5" name="Slide Number Placeholder 4">
            <a:extLst>
              <a:ext uri="{FF2B5EF4-FFF2-40B4-BE49-F238E27FC236}">
                <a16:creationId xmlns:a16="http://schemas.microsoft.com/office/drawing/2014/main" id="{5780A002-B629-F64A-9C0D-7F2B5F303B0E}"/>
              </a:ext>
            </a:extLst>
          </p:cNvPr>
          <p:cNvSpPr>
            <a:spLocks noGrp="1"/>
          </p:cNvSpPr>
          <p:nvPr>
            <p:ph type="sldNum" sz="quarter" idx="19"/>
          </p:nvPr>
        </p:nvSpPr>
        <p:spPr/>
        <p:txBody>
          <a:bodyPr/>
          <a:lstStyle/>
          <a:p>
            <a:pPr algn="l"/>
            <a:fld id="{FF0A07D5-82FF-48F1-8DEB-0B2470916748}" type="slidenum">
              <a:rPr lang="sv-SE" smtClean="0"/>
              <a:pPr algn="l"/>
              <a:t>15</a:t>
            </a:fld>
            <a:endParaRPr lang="sv-SE"/>
          </a:p>
        </p:txBody>
      </p:sp>
      <p:sp>
        <p:nvSpPr>
          <p:cNvPr id="6" name="Platshållare för innehåll 1">
            <a:extLst>
              <a:ext uri="{FF2B5EF4-FFF2-40B4-BE49-F238E27FC236}">
                <a16:creationId xmlns:a16="http://schemas.microsoft.com/office/drawing/2014/main" id="{24B4A821-F642-D64C-8586-73D766CD346D}"/>
              </a:ext>
            </a:extLst>
          </p:cNvPr>
          <p:cNvSpPr txBox="1">
            <a:spLocks/>
          </p:cNvSpPr>
          <p:nvPr/>
        </p:nvSpPr>
        <p:spPr>
          <a:xfrm>
            <a:off x="803275" y="2036144"/>
            <a:ext cx="5132829" cy="4722706"/>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14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536575" indent="-268288"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808038" indent="-27305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079500" indent="-271463"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343025" indent="-263525"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sv-SE" sz="2000">
                <a:solidFill>
                  <a:schemeClr val="bg1"/>
                </a:solidFill>
                <a:ea typeface="+mn-lt"/>
                <a:cs typeface="+mn-lt"/>
              </a:rPr>
              <a:t>LKAB har utifrån aktuell forskning tagit fram ett unikt Arbetsmiljöindex som ger en sammanvägd bild över resultaten inom fyra delområden. </a:t>
            </a:r>
          </a:p>
          <a:p>
            <a:pPr marL="0" indent="0">
              <a:lnSpc>
                <a:spcPct val="120000"/>
              </a:lnSpc>
              <a:buFont typeface="Arial" panose="020B0604020202020204" pitchFamily="34" charset="0"/>
              <a:buNone/>
            </a:pPr>
            <a:r>
              <a:rPr lang="sv-SE" sz="2000">
                <a:solidFill>
                  <a:schemeClr val="bg1"/>
                </a:solidFill>
              </a:rPr>
              <a:t>Indexet inkluderar både egen personal och leverantörer inom våra verksamheter. </a:t>
            </a:r>
          </a:p>
          <a:p>
            <a:pPr marL="0" indent="0">
              <a:lnSpc>
                <a:spcPct val="120000"/>
              </a:lnSpc>
              <a:buFont typeface="Arial" panose="020B0604020202020204" pitchFamily="34" charset="0"/>
              <a:buNone/>
            </a:pPr>
            <a:r>
              <a:rPr lang="sv-SE" sz="2000">
                <a:solidFill>
                  <a:schemeClr val="bg1"/>
                </a:solidFill>
              </a:rPr>
              <a:t>De fyra delområden som vi fokuserar på är alla avgörande för att utveckla en säker och sund arbetsplats (Målområdet inom parentes).  </a:t>
            </a:r>
          </a:p>
        </p:txBody>
      </p:sp>
      <p:sp>
        <p:nvSpPr>
          <p:cNvPr id="7" name="Rectangle 6">
            <a:extLst>
              <a:ext uri="{FF2B5EF4-FFF2-40B4-BE49-F238E27FC236}">
                <a16:creationId xmlns:a16="http://schemas.microsoft.com/office/drawing/2014/main" id="{02126414-9953-224C-B96E-B434A0CDAA35}"/>
              </a:ext>
            </a:extLst>
          </p:cNvPr>
          <p:cNvSpPr/>
          <p:nvPr/>
        </p:nvSpPr>
        <p:spPr>
          <a:xfrm>
            <a:off x="6677247" y="1138853"/>
            <a:ext cx="4970110" cy="4497453"/>
          </a:xfrm>
          <a:prstGeom prst="rect">
            <a:avLst/>
          </a:prstGeom>
          <a:solidFill>
            <a:srgbClr val="F0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TextBox 7">
            <a:extLst>
              <a:ext uri="{FF2B5EF4-FFF2-40B4-BE49-F238E27FC236}">
                <a16:creationId xmlns:a16="http://schemas.microsoft.com/office/drawing/2014/main" id="{A2AA1004-3F77-6144-BA80-5FC5E82F7B15}"/>
              </a:ext>
            </a:extLst>
          </p:cNvPr>
          <p:cNvSpPr txBox="1"/>
          <p:nvPr/>
        </p:nvSpPr>
        <p:spPr>
          <a:xfrm>
            <a:off x="7179941" y="2800191"/>
            <a:ext cx="4144779" cy="2271391"/>
          </a:xfrm>
          <a:prstGeom prst="rect">
            <a:avLst/>
          </a:prstGeom>
          <a:noFill/>
        </p:spPr>
        <p:txBody>
          <a:bodyPr wrap="square" lIns="0" tIns="0" rIns="0" bIns="0" rtlCol="0">
            <a:spAutoFit/>
          </a:bodyPr>
          <a:lstStyle/>
          <a:p>
            <a:pPr marL="342900" indent="-342900">
              <a:lnSpc>
                <a:spcPct val="120000"/>
              </a:lnSpc>
              <a:buFont typeface="Arial" panose="020B0604020202020204" pitchFamily="34" charset="0"/>
              <a:buChar char="•"/>
            </a:pPr>
            <a:r>
              <a:rPr lang="sv-SE" b="1">
                <a:solidFill>
                  <a:schemeClr val="tx2"/>
                </a:solidFill>
              </a:rPr>
              <a:t>Säkerhet</a:t>
            </a:r>
            <a:r>
              <a:rPr lang="sv-SE">
                <a:solidFill>
                  <a:schemeClr val="tx2"/>
                </a:solidFill>
              </a:rPr>
              <a:t> (Allvarliga olycksfall             och tillbud)  </a:t>
            </a:r>
          </a:p>
          <a:p>
            <a:pPr marL="342900" indent="-342900">
              <a:lnSpc>
                <a:spcPct val="120000"/>
              </a:lnSpc>
              <a:buFont typeface="Arial" panose="020B0604020202020204" pitchFamily="34" charset="0"/>
              <a:buChar char="•"/>
            </a:pPr>
            <a:r>
              <a:rPr lang="sv-SE" b="1">
                <a:solidFill>
                  <a:schemeClr val="tx2"/>
                </a:solidFill>
              </a:rPr>
              <a:t>Hälsa</a:t>
            </a:r>
            <a:r>
              <a:rPr lang="sv-SE">
                <a:solidFill>
                  <a:schemeClr val="tx2"/>
                </a:solidFill>
              </a:rPr>
              <a:t> (Varaktig betydande arbetsrelaterad ohälsa)  </a:t>
            </a:r>
          </a:p>
          <a:p>
            <a:pPr marL="342900" indent="-342900">
              <a:lnSpc>
                <a:spcPct val="120000"/>
              </a:lnSpc>
              <a:buFont typeface="Arial"/>
              <a:buChar char="•"/>
            </a:pPr>
            <a:r>
              <a:rPr lang="sv-SE" b="1">
                <a:solidFill>
                  <a:schemeClr val="tx2"/>
                </a:solidFill>
              </a:rPr>
              <a:t>Inkludering</a:t>
            </a:r>
            <a:r>
              <a:rPr lang="sv-SE">
                <a:solidFill>
                  <a:schemeClr val="tx2"/>
                </a:solidFill>
              </a:rPr>
              <a:t> ( Upplevd inkludering)  </a:t>
            </a:r>
          </a:p>
          <a:p>
            <a:pPr marL="342900" indent="-342900">
              <a:lnSpc>
                <a:spcPct val="120000"/>
              </a:lnSpc>
              <a:buFont typeface="Arial" panose="020B0604020202020204" pitchFamily="34" charset="0"/>
              <a:buChar char="•"/>
            </a:pPr>
            <a:r>
              <a:rPr lang="sv-SE" b="1">
                <a:solidFill>
                  <a:schemeClr val="tx2"/>
                </a:solidFill>
              </a:rPr>
              <a:t>Välmående</a:t>
            </a:r>
            <a:r>
              <a:rPr lang="sv-SE">
                <a:solidFill>
                  <a:schemeClr val="tx2"/>
                </a:solidFill>
              </a:rPr>
              <a:t> (Allmänt hälsotillstånd) </a:t>
            </a:r>
          </a:p>
          <a:p>
            <a:pPr marL="285750" indent="-285750">
              <a:buFont typeface="Arial" panose="020B0604020202020204" pitchFamily="34" charset="0"/>
              <a:buChar char="•"/>
            </a:pPr>
            <a:endParaRPr lang="en-SE">
              <a:solidFill>
                <a:schemeClr val="tx2"/>
              </a:solidFill>
            </a:endParaRPr>
          </a:p>
        </p:txBody>
      </p:sp>
      <p:sp>
        <p:nvSpPr>
          <p:cNvPr id="9" name="TextBox 8">
            <a:extLst>
              <a:ext uri="{FF2B5EF4-FFF2-40B4-BE49-F238E27FC236}">
                <a16:creationId xmlns:a16="http://schemas.microsoft.com/office/drawing/2014/main" id="{81863064-3C9C-3949-BFE2-936A8B1A8A18}"/>
              </a:ext>
            </a:extLst>
          </p:cNvPr>
          <p:cNvSpPr txBox="1"/>
          <p:nvPr/>
        </p:nvSpPr>
        <p:spPr>
          <a:xfrm>
            <a:off x="7179941" y="2061742"/>
            <a:ext cx="4144779" cy="369332"/>
          </a:xfrm>
          <a:prstGeom prst="rect">
            <a:avLst/>
          </a:prstGeom>
          <a:noFill/>
        </p:spPr>
        <p:txBody>
          <a:bodyPr wrap="square" lIns="0" tIns="0" rIns="0" bIns="0" rtlCol="0">
            <a:spAutoFit/>
          </a:bodyPr>
          <a:lstStyle/>
          <a:p>
            <a:r>
              <a:rPr lang="sv-SE" sz="2400">
                <a:solidFill>
                  <a:schemeClr val="tx2"/>
                </a:solidFill>
              </a:rPr>
              <a:t>DE FYRA DELOMRÅDENA ÄR:</a:t>
            </a:r>
            <a:endParaRPr lang="en-SE" sz="2400">
              <a:solidFill>
                <a:schemeClr val="tx2"/>
              </a:solidFill>
            </a:endParaRPr>
          </a:p>
        </p:txBody>
      </p:sp>
    </p:spTree>
    <p:extLst>
      <p:ext uri="{BB962C8B-B14F-4D97-AF65-F5344CB8AC3E}">
        <p14:creationId xmlns:p14="http://schemas.microsoft.com/office/powerpoint/2010/main" val="964855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A09A0-4BA3-CF46-8B4C-824486F601A9}"/>
              </a:ext>
            </a:extLst>
          </p:cNvPr>
          <p:cNvSpPr>
            <a:spLocks noGrp="1"/>
          </p:cNvSpPr>
          <p:nvPr>
            <p:ph type="title"/>
          </p:nvPr>
        </p:nvSpPr>
        <p:spPr>
          <a:xfrm>
            <a:off x="803275" y="682115"/>
            <a:ext cx="8713787" cy="971550"/>
          </a:xfrm>
        </p:spPr>
        <p:txBody>
          <a:bodyPr/>
          <a:lstStyle/>
          <a:p>
            <a:r>
              <a:rPr lang="en-GB" sz="3600" b="1" err="1"/>
              <a:t>Säker</a:t>
            </a:r>
            <a:r>
              <a:rPr lang="en-GB" sz="3600" b="1"/>
              <a:t> </a:t>
            </a:r>
            <a:r>
              <a:rPr lang="en-GB" sz="3600" b="1" err="1"/>
              <a:t>och</a:t>
            </a:r>
            <a:r>
              <a:rPr lang="en-GB" sz="3600" b="1"/>
              <a:t> </a:t>
            </a:r>
            <a:r>
              <a:rPr lang="en-GB" sz="3600" b="1" err="1"/>
              <a:t>sund</a:t>
            </a:r>
            <a:r>
              <a:rPr lang="en-GB" sz="3600" b="1"/>
              <a:t> </a:t>
            </a:r>
            <a:r>
              <a:rPr lang="en-GB" sz="3600" b="1" err="1"/>
              <a:t>arbetsmiljö</a:t>
            </a:r>
            <a:endParaRPr lang="en-SE" sz="3600" b="1"/>
          </a:p>
        </p:txBody>
      </p:sp>
      <p:sp>
        <p:nvSpPr>
          <p:cNvPr id="4" name="Footer Placeholder 3">
            <a:extLst>
              <a:ext uri="{FF2B5EF4-FFF2-40B4-BE49-F238E27FC236}">
                <a16:creationId xmlns:a16="http://schemas.microsoft.com/office/drawing/2014/main" id="{3E2FFA39-0ACF-FB4C-8E25-9AA507C37BF1}"/>
              </a:ext>
            </a:extLst>
          </p:cNvPr>
          <p:cNvSpPr>
            <a:spLocks noGrp="1"/>
          </p:cNvSpPr>
          <p:nvPr>
            <p:ph type="ftr" sz="quarter" idx="18"/>
          </p:nvPr>
        </p:nvSpPr>
        <p:spPr/>
        <p:txBody>
          <a:bodyPr/>
          <a:lstStyle/>
          <a:p>
            <a:endParaRPr lang="sv-SE"/>
          </a:p>
        </p:txBody>
      </p:sp>
      <p:sp>
        <p:nvSpPr>
          <p:cNvPr id="5" name="Slide Number Placeholder 4">
            <a:extLst>
              <a:ext uri="{FF2B5EF4-FFF2-40B4-BE49-F238E27FC236}">
                <a16:creationId xmlns:a16="http://schemas.microsoft.com/office/drawing/2014/main" id="{5780A002-B629-F64A-9C0D-7F2B5F303B0E}"/>
              </a:ext>
            </a:extLst>
          </p:cNvPr>
          <p:cNvSpPr>
            <a:spLocks noGrp="1"/>
          </p:cNvSpPr>
          <p:nvPr>
            <p:ph type="sldNum" sz="quarter" idx="19"/>
          </p:nvPr>
        </p:nvSpPr>
        <p:spPr/>
        <p:txBody>
          <a:bodyPr/>
          <a:lstStyle/>
          <a:p>
            <a:pPr algn="l"/>
            <a:fld id="{FF0A07D5-82FF-48F1-8DEB-0B2470916748}" type="slidenum">
              <a:rPr lang="sv-SE" smtClean="0"/>
              <a:pPr algn="l"/>
              <a:t>16</a:t>
            </a:fld>
            <a:endParaRPr lang="sv-SE"/>
          </a:p>
        </p:txBody>
      </p:sp>
      <p:sp>
        <p:nvSpPr>
          <p:cNvPr id="6" name="Platshållare för innehåll 1">
            <a:extLst>
              <a:ext uri="{FF2B5EF4-FFF2-40B4-BE49-F238E27FC236}">
                <a16:creationId xmlns:a16="http://schemas.microsoft.com/office/drawing/2014/main" id="{24B4A821-F642-D64C-8586-73D766CD346D}"/>
              </a:ext>
            </a:extLst>
          </p:cNvPr>
          <p:cNvSpPr txBox="1">
            <a:spLocks/>
          </p:cNvSpPr>
          <p:nvPr/>
        </p:nvSpPr>
        <p:spPr>
          <a:xfrm>
            <a:off x="803276" y="2036144"/>
            <a:ext cx="4470854" cy="4722706"/>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14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536575" indent="-268288"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808038" indent="-27305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079500" indent="-271463"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343025" indent="-263525"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2000">
                <a:solidFill>
                  <a:schemeClr val="bg1"/>
                </a:solidFill>
                <a:ea typeface="+mn-lt"/>
                <a:cs typeface="+mn-lt"/>
              </a:rPr>
              <a:t>När vi arbetar med aktiviteter inom de fyra delområdena förväntas det leda till önskat utfall för de strategiska målen. </a:t>
            </a:r>
          </a:p>
          <a:p>
            <a:pPr marL="0" indent="0">
              <a:buFont typeface="Arial" panose="020B0604020202020204" pitchFamily="34" charset="0"/>
              <a:buNone/>
            </a:pPr>
            <a:r>
              <a:rPr lang="sv-SE" sz="2000">
                <a:solidFill>
                  <a:schemeClr val="bg1"/>
                </a:solidFill>
              </a:rPr>
              <a:t>Varje verksamhet ska på alla nivåer, baserat på sitt nuläge och sina behov, genomföra </a:t>
            </a:r>
            <a:r>
              <a:rPr lang="sv-SE" sz="2000">
                <a:solidFill>
                  <a:schemeClr val="bg1"/>
                </a:solidFill>
                <a:ea typeface="+mn-lt"/>
                <a:cs typeface="+mn-lt"/>
              </a:rPr>
              <a:t>arbetsplatsnära arbetsmiljöarbete för att nå målen.</a:t>
            </a:r>
            <a:endParaRPr lang="en-US" sz="2000">
              <a:solidFill>
                <a:schemeClr val="bg1"/>
              </a:solidFill>
              <a:ea typeface="+mn-lt"/>
              <a:cs typeface="+mn-lt"/>
            </a:endParaRPr>
          </a:p>
          <a:p>
            <a:pPr marL="0" indent="0">
              <a:buFont typeface="Arial" panose="020B0604020202020204" pitchFamily="34" charset="0"/>
              <a:buNone/>
            </a:pPr>
            <a:endParaRPr lang="sv-SE" sz="2000">
              <a:solidFill>
                <a:schemeClr val="bg1"/>
              </a:solidFill>
              <a:ea typeface="+mn-lt"/>
              <a:cs typeface="+mn-lt"/>
            </a:endParaRPr>
          </a:p>
        </p:txBody>
      </p:sp>
      <p:pic>
        <p:nvPicPr>
          <p:cNvPr id="7" name="Picture 6">
            <a:extLst>
              <a:ext uri="{FF2B5EF4-FFF2-40B4-BE49-F238E27FC236}">
                <a16:creationId xmlns:a16="http://schemas.microsoft.com/office/drawing/2014/main" id="{C1458E8B-5AD9-BD46-A445-DF8196ECEEBF}"/>
              </a:ext>
            </a:extLst>
          </p:cNvPr>
          <p:cNvPicPr>
            <a:picLocks noChangeAspect="1"/>
          </p:cNvPicPr>
          <p:nvPr/>
        </p:nvPicPr>
        <p:blipFill rotWithShape="1">
          <a:blip r:embed="rId2">
            <a:extLst>
              <a:ext uri="{28A0092B-C50C-407E-A947-70E740481C1C}">
                <a14:useLocalDpi xmlns:a14="http://schemas.microsoft.com/office/drawing/2010/main" val="0"/>
              </a:ext>
            </a:extLst>
          </a:blip>
          <a:srcRect l="16831" t="11783" r="41134" b="15039"/>
          <a:stretch/>
        </p:blipFill>
        <p:spPr>
          <a:xfrm>
            <a:off x="6096000" y="682115"/>
            <a:ext cx="5752213" cy="5632874"/>
          </a:xfrm>
          <a:prstGeom prst="rect">
            <a:avLst/>
          </a:prstGeom>
        </p:spPr>
      </p:pic>
    </p:spTree>
    <p:extLst>
      <p:ext uri="{BB962C8B-B14F-4D97-AF65-F5344CB8AC3E}">
        <p14:creationId xmlns:p14="http://schemas.microsoft.com/office/powerpoint/2010/main" val="2105621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330728-1B7F-7041-B810-0C720775AE89}"/>
              </a:ext>
            </a:extLst>
          </p:cNvPr>
          <p:cNvSpPr/>
          <p:nvPr/>
        </p:nvSpPr>
        <p:spPr>
          <a:xfrm>
            <a:off x="6109788" y="-11566"/>
            <a:ext cx="6082211" cy="6357600"/>
          </a:xfrm>
          <a:prstGeom prst="rect">
            <a:avLst/>
          </a:prstGeom>
          <a:solidFill>
            <a:schemeClr val="accent1">
              <a:alpha val="452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pic>
        <p:nvPicPr>
          <p:cNvPr id="11" name="Picture Placeholder 10" descr="A person sitting at a computer&#10;&#10;Description automatically generated with low confidence">
            <a:extLst>
              <a:ext uri="{FF2B5EF4-FFF2-40B4-BE49-F238E27FC236}">
                <a16:creationId xmlns:a16="http://schemas.microsoft.com/office/drawing/2014/main" id="{91FD26CD-0CA7-0459-1D00-2D6496FE8657}"/>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1632" t="5" r="14901" b="471"/>
          <a:stretch/>
        </p:blipFill>
        <p:spPr>
          <a:xfrm>
            <a:off x="6109789" y="0"/>
            <a:ext cx="6082211" cy="6357600"/>
          </a:xfrm>
        </p:spPr>
      </p:pic>
      <p:sp>
        <p:nvSpPr>
          <p:cNvPr id="3" name="Content Placeholder 2">
            <a:extLst>
              <a:ext uri="{FF2B5EF4-FFF2-40B4-BE49-F238E27FC236}">
                <a16:creationId xmlns:a16="http://schemas.microsoft.com/office/drawing/2014/main" id="{FD48BF4D-B945-0548-A529-3CCD02469C88}"/>
              </a:ext>
            </a:extLst>
          </p:cNvPr>
          <p:cNvSpPr>
            <a:spLocks noGrp="1"/>
          </p:cNvSpPr>
          <p:nvPr>
            <p:ph idx="1"/>
          </p:nvPr>
        </p:nvSpPr>
        <p:spPr>
          <a:xfrm>
            <a:off x="803276" y="3054095"/>
            <a:ext cx="4317364" cy="3623945"/>
          </a:xfrm>
        </p:spPr>
        <p:txBody>
          <a:bodyPr>
            <a:normAutofit/>
          </a:bodyPr>
          <a:lstStyle/>
          <a:p>
            <a:pPr marL="0" indent="0">
              <a:buNone/>
            </a:pPr>
            <a:r>
              <a:rPr lang="sv-SE" sz="2000"/>
              <a:t>Målen för delområdena Säkerhet och Hälsa mäts via rapportering och data från företagshälsovården. </a:t>
            </a:r>
          </a:p>
          <a:p>
            <a:pPr marL="0" indent="0">
              <a:buNone/>
            </a:pPr>
            <a:r>
              <a:rPr lang="sv-SE" sz="2000"/>
              <a:t>Delområdena Inkludering och Välmående har vi valt att följa upp genom att fråga dig direkt eftersom det är din upplevelse som är viktig. </a:t>
            </a:r>
          </a:p>
        </p:txBody>
      </p:sp>
      <p:sp>
        <p:nvSpPr>
          <p:cNvPr id="4" name="Footer Placeholder 3">
            <a:extLst>
              <a:ext uri="{FF2B5EF4-FFF2-40B4-BE49-F238E27FC236}">
                <a16:creationId xmlns:a16="http://schemas.microsoft.com/office/drawing/2014/main" id="{4190FDEB-9F05-1443-B12B-F217DE3F3E30}"/>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0348B0D7-D4A8-D84A-BFA5-52AA48F016B9}"/>
              </a:ext>
            </a:extLst>
          </p:cNvPr>
          <p:cNvSpPr>
            <a:spLocks noGrp="1"/>
          </p:cNvSpPr>
          <p:nvPr>
            <p:ph type="sldNum" sz="quarter" idx="18"/>
          </p:nvPr>
        </p:nvSpPr>
        <p:spPr/>
        <p:txBody>
          <a:bodyPr/>
          <a:lstStyle/>
          <a:p>
            <a:pPr algn="l"/>
            <a:fld id="{FF0A07D5-82FF-48F1-8DEB-0B2470916748}" type="slidenum">
              <a:rPr lang="sv-SE" smtClean="0"/>
              <a:pPr algn="l"/>
              <a:t>17</a:t>
            </a:fld>
            <a:endParaRPr lang="sv-SE"/>
          </a:p>
        </p:txBody>
      </p:sp>
      <p:sp>
        <p:nvSpPr>
          <p:cNvPr id="6" name="Title 5">
            <a:extLst>
              <a:ext uri="{FF2B5EF4-FFF2-40B4-BE49-F238E27FC236}">
                <a16:creationId xmlns:a16="http://schemas.microsoft.com/office/drawing/2014/main" id="{5657655F-699F-9146-A0E3-A6B5949CA6F7}"/>
              </a:ext>
            </a:extLst>
          </p:cNvPr>
          <p:cNvSpPr>
            <a:spLocks noGrp="1"/>
          </p:cNvSpPr>
          <p:nvPr>
            <p:ph type="title"/>
          </p:nvPr>
        </p:nvSpPr>
        <p:spPr>
          <a:xfrm>
            <a:off x="803275" y="1028383"/>
            <a:ext cx="4858223" cy="1566314"/>
          </a:xfrm>
        </p:spPr>
        <p:txBody>
          <a:bodyPr/>
          <a:lstStyle/>
          <a:p>
            <a:r>
              <a:rPr lang="sv-SE"/>
              <a:t>Enkät för delområdena Inkludering och Välmående</a:t>
            </a:r>
            <a:endParaRPr lang="en-SE"/>
          </a:p>
        </p:txBody>
      </p:sp>
      <p:sp>
        <p:nvSpPr>
          <p:cNvPr id="8" name="TextBox 7">
            <a:extLst>
              <a:ext uri="{FF2B5EF4-FFF2-40B4-BE49-F238E27FC236}">
                <a16:creationId xmlns:a16="http://schemas.microsoft.com/office/drawing/2014/main" id="{315A44DD-E1A6-374E-9D7E-33560E17525E}"/>
              </a:ext>
            </a:extLst>
          </p:cNvPr>
          <p:cNvSpPr txBox="1"/>
          <p:nvPr/>
        </p:nvSpPr>
        <p:spPr>
          <a:xfrm>
            <a:off x="6619031" y="3429000"/>
            <a:ext cx="5063724" cy="2215991"/>
          </a:xfrm>
          <a:prstGeom prst="rect">
            <a:avLst/>
          </a:prstGeom>
          <a:noFill/>
        </p:spPr>
        <p:txBody>
          <a:bodyPr wrap="square" lIns="0" tIns="0" rIns="0" bIns="0" rtlCol="0">
            <a:spAutoFit/>
          </a:bodyPr>
          <a:lstStyle/>
          <a:p>
            <a:pPr marL="0" indent="0">
              <a:buNone/>
            </a:pPr>
            <a:r>
              <a:rPr lang="sv-SE">
                <a:solidFill>
                  <a:schemeClr val="bg1"/>
                </a:solidFill>
              </a:rPr>
              <a:t>Enkäten kommer en gång per år så ta dig tid att svara på frågor om inkludering och ditt upplevda hälsotillstånd så att LKAB får en bra överblick för framtida prioriteringar i arbetet med att förbättra förutsättningarna för säkra och sunda arbetsplatser.</a:t>
            </a:r>
          </a:p>
          <a:p>
            <a:pPr marL="0" indent="0">
              <a:buNone/>
            </a:pPr>
            <a:endParaRPr lang="sv-SE">
              <a:solidFill>
                <a:schemeClr val="bg1"/>
              </a:solidFill>
            </a:endParaRPr>
          </a:p>
          <a:p>
            <a:pPr marL="0" indent="0">
              <a:buNone/>
            </a:pPr>
            <a:r>
              <a:rPr lang="sv-SE" b="1">
                <a:solidFill>
                  <a:schemeClr val="bg1"/>
                </a:solidFill>
              </a:rPr>
              <a:t>Det börjar med dig!</a:t>
            </a:r>
          </a:p>
          <a:p>
            <a:endParaRPr lang="en-SE">
              <a:solidFill>
                <a:schemeClr val="bg1"/>
              </a:solidFill>
            </a:endParaRPr>
          </a:p>
        </p:txBody>
      </p:sp>
    </p:spTree>
    <p:extLst>
      <p:ext uri="{BB962C8B-B14F-4D97-AF65-F5344CB8AC3E}">
        <p14:creationId xmlns:p14="http://schemas.microsoft.com/office/powerpoint/2010/main" val="983805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7B3542-24A8-4643-AA5A-E5D51004CFBC}"/>
              </a:ext>
            </a:extLst>
          </p:cNvPr>
          <p:cNvSpPr>
            <a:spLocks noGrp="1"/>
          </p:cNvSpPr>
          <p:nvPr>
            <p:ph type="title"/>
          </p:nvPr>
        </p:nvSpPr>
        <p:spPr/>
        <p:txBody>
          <a:bodyPr/>
          <a:lstStyle/>
          <a:p>
            <a:r>
              <a:rPr lang="sv-SE"/>
              <a:t>Arbetsmiljöindex</a:t>
            </a:r>
            <a:br>
              <a:rPr lang="sv-SE"/>
            </a:br>
            <a:r>
              <a:rPr lang="sv-SE"/>
              <a:t>-Innebörd, dialog och reflektion</a:t>
            </a:r>
          </a:p>
        </p:txBody>
      </p:sp>
      <p:sp>
        <p:nvSpPr>
          <p:cNvPr id="6" name="Text Placeholder 5">
            <a:extLst>
              <a:ext uri="{FF2B5EF4-FFF2-40B4-BE49-F238E27FC236}">
                <a16:creationId xmlns:a16="http://schemas.microsoft.com/office/drawing/2014/main" id="{51E9A5F7-E990-564E-9DE4-60EF87101739}"/>
              </a:ext>
            </a:extLst>
          </p:cNvPr>
          <p:cNvSpPr>
            <a:spLocks noGrp="1"/>
          </p:cNvSpPr>
          <p:nvPr>
            <p:ph type="body" sz="quarter" idx="13"/>
          </p:nvPr>
        </p:nvSpPr>
        <p:spPr/>
        <p:txBody>
          <a:bodyPr/>
          <a:lstStyle/>
          <a:p>
            <a:r>
              <a:rPr lang="en-SE"/>
              <a:t>3</a:t>
            </a:r>
          </a:p>
        </p:txBody>
      </p:sp>
      <p:sp>
        <p:nvSpPr>
          <p:cNvPr id="4" name="Platshållare för sidfot 3">
            <a:extLst>
              <a:ext uri="{FF2B5EF4-FFF2-40B4-BE49-F238E27FC236}">
                <a16:creationId xmlns:a16="http://schemas.microsoft.com/office/drawing/2014/main" id="{081616CB-1835-401D-AC76-6B168221A008}"/>
              </a:ext>
            </a:extLst>
          </p:cNvPr>
          <p:cNvSpPr>
            <a:spLocks noGrp="1"/>
          </p:cNvSpPr>
          <p:nvPr>
            <p:ph type="ftr" sz="quarter" idx="15"/>
          </p:nvPr>
        </p:nvSpPr>
        <p:spPr/>
        <p:txBody>
          <a:bodyPr/>
          <a:lstStyle/>
          <a:p>
            <a:endParaRPr lang="sv-SE"/>
          </a:p>
        </p:txBody>
      </p:sp>
      <p:sp>
        <p:nvSpPr>
          <p:cNvPr id="5" name="Platshållare för bildnummer 4">
            <a:extLst>
              <a:ext uri="{FF2B5EF4-FFF2-40B4-BE49-F238E27FC236}">
                <a16:creationId xmlns:a16="http://schemas.microsoft.com/office/drawing/2014/main" id="{A515B9BB-B52F-4763-9CB3-2F54A5443809}"/>
              </a:ext>
            </a:extLst>
          </p:cNvPr>
          <p:cNvSpPr>
            <a:spLocks noGrp="1"/>
          </p:cNvSpPr>
          <p:nvPr>
            <p:ph type="sldNum" sz="quarter" idx="16"/>
          </p:nvPr>
        </p:nvSpPr>
        <p:spPr/>
        <p:txBody>
          <a:bodyPr/>
          <a:lstStyle/>
          <a:p>
            <a:pPr algn="l"/>
            <a:fld id="{FF0A07D5-82FF-48F1-8DEB-0B2470916748}" type="slidenum">
              <a:rPr lang="sv-SE" smtClean="0"/>
              <a:pPr algn="l"/>
              <a:t>18</a:t>
            </a:fld>
            <a:endParaRPr lang="sv-SE"/>
          </a:p>
        </p:txBody>
      </p:sp>
    </p:spTree>
    <p:extLst>
      <p:ext uri="{BB962C8B-B14F-4D97-AF65-F5344CB8AC3E}">
        <p14:creationId xmlns:p14="http://schemas.microsoft.com/office/powerpoint/2010/main" val="149140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 indoor, preparing&#10;&#10;Description automatically generated">
            <a:extLst>
              <a:ext uri="{FF2B5EF4-FFF2-40B4-BE49-F238E27FC236}">
                <a16:creationId xmlns:a16="http://schemas.microsoft.com/office/drawing/2014/main" id="{7418D7E5-EBAC-CFE2-CF12-E1A5C4A8C539}"/>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Effect>
                      <a14:saturation sat="0"/>
                    </a14:imgEffect>
                  </a14:imgLayer>
                </a14:imgProps>
              </a:ext>
              <a:ext uri="{28A0092B-C50C-407E-A947-70E740481C1C}">
                <a14:useLocalDpi xmlns:a14="http://schemas.microsoft.com/office/drawing/2010/main" val="0"/>
              </a:ext>
            </a:extLst>
          </a:blip>
          <a:srcRect l="354" t="17749" b="4267"/>
          <a:stretch/>
        </p:blipFill>
        <p:spPr>
          <a:xfrm>
            <a:off x="0" y="-2"/>
            <a:ext cx="12192000" cy="6361043"/>
          </a:xfrm>
          <a:prstGeom prst="rect">
            <a:avLst/>
          </a:prstGeom>
        </p:spPr>
      </p:pic>
      <p:sp>
        <p:nvSpPr>
          <p:cNvPr id="8" name="Rektangel 7">
            <a:extLst>
              <a:ext uri="{FF2B5EF4-FFF2-40B4-BE49-F238E27FC236}">
                <a16:creationId xmlns:a16="http://schemas.microsoft.com/office/drawing/2014/main" id="{0F5C0920-FE15-0D01-A99F-58B79B9B2FCE}"/>
              </a:ext>
            </a:extLst>
          </p:cNvPr>
          <p:cNvSpPr/>
          <p:nvPr/>
        </p:nvSpPr>
        <p:spPr>
          <a:xfrm>
            <a:off x="0" y="0"/>
            <a:ext cx="12192000" cy="6361043"/>
          </a:xfrm>
          <a:prstGeom prst="rect">
            <a:avLst/>
          </a:prstGeom>
          <a:solidFill>
            <a:srgbClr val="001E3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5B8CF57F-F61F-5110-B518-E85D294EB28A}"/>
              </a:ext>
            </a:extLst>
          </p:cNvPr>
          <p:cNvSpPr>
            <a:spLocks noGrp="1"/>
          </p:cNvSpPr>
          <p:nvPr>
            <p:ph type="title"/>
          </p:nvPr>
        </p:nvSpPr>
        <p:spPr>
          <a:xfrm>
            <a:off x="1324173" y="939996"/>
            <a:ext cx="9838944" cy="1943999"/>
          </a:xfrm>
        </p:spPr>
        <p:txBody>
          <a:bodyPr/>
          <a:lstStyle/>
          <a:p>
            <a:br>
              <a:rPr lang="en-US" sz="3600">
                <a:solidFill>
                  <a:schemeClr val="bg1"/>
                </a:solidFill>
              </a:rPr>
            </a:br>
            <a:r>
              <a:rPr lang="en-US" sz="3600" err="1">
                <a:solidFill>
                  <a:schemeClr val="bg1"/>
                </a:solidFill>
              </a:rPr>
              <a:t>Genom</a:t>
            </a:r>
            <a:r>
              <a:rPr lang="en-US" sz="3600">
                <a:solidFill>
                  <a:schemeClr val="bg1"/>
                </a:solidFill>
              </a:rPr>
              <a:t> </a:t>
            </a:r>
            <a:r>
              <a:rPr lang="en-US" sz="3600" err="1">
                <a:solidFill>
                  <a:schemeClr val="bg1"/>
                </a:solidFill>
              </a:rPr>
              <a:t>att</a:t>
            </a:r>
            <a:r>
              <a:rPr lang="en-US" sz="3600">
                <a:solidFill>
                  <a:schemeClr val="bg1"/>
                </a:solidFill>
              </a:rPr>
              <a:t> </a:t>
            </a:r>
            <a:r>
              <a:rPr lang="en-US" sz="3600" err="1">
                <a:solidFill>
                  <a:schemeClr val="bg1"/>
                </a:solidFill>
              </a:rPr>
              <a:t>vara</a:t>
            </a:r>
            <a:r>
              <a:rPr lang="en-US" sz="3600">
                <a:solidFill>
                  <a:schemeClr val="bg1"/>
                </a:solidFill>
              </a:rPr>
              <a:t> </a:t>
            </a:r>
            <a:r>
              <a:rPr lang="en-US" sz="3600" err="1">
                <a:solidFill>
                  <a:schemeClr val="bg1"/>
                </a:solidFill>
              </a:rPr>
              <a:t>engagerade</a:t>
            </a:r>
            <a:r>
              <a:rPr lang="en-US" sz="3600">
                <a:solidFill>
                  <a:schemeClr val="bg1"/>
                </a:solidFill>
              </a:rPr>
              <a:t>, </a:t>
            </a:r>
            <a:r>
              <a:rPr lang="en-US" sz="3600" err="1">
                <a:solidFill>
                  <a:schemeClr val="bg1"/>
                </a:solidFill>
              </a:rPr>
              <a:t>innovativa</a:t>
            </a:r>
            <a:r>
              <a:rPr lang="en-US" sz="3600">
                <a:solidFill>
                  <a:schemeClr val="bg1"/>
                </a:solidFill>
              </a:rPr>
              <a:t> </a:t>
            </a:r>
            <a:r>
              <a:rPr lang="en-US" sz="3600" err="1">
                <a:solidFill>
                  <a:schemeClr val="bg1"/>
                </a:solidFill>
              </a:rPr>
              <a:t>och</a:t>
            </a:r>
            <a:r>
              <a:rPr lang="en-US" sz="3600">
                <a:solidFill>
                  <a:schemeClr val="bg1"/>
                </a:solidFill>
              </a:rPr>
              <a:t> </a:t>
            </a:r>
            <a:r>
              <a:rPr lang="en-US" sz="3600" err="1">
                <a:solidFill>
                  <a:schemeClr val="bg1"/>
                </a:solidFill>
              </a:rPr>
              <a:t>ansvarsfulla</a:t>
            </a:r>
            <a:r>
              <a:rPr lang="en-US" sz="3600">
                <a:solidFill>
                  <a:schemeClr val="bg1"/>
                </a:solidFill>
              </a:rPr>
              <a:t> </a:t>
            </a:r>
            <a:r>
              <a:rPr lang="en-US" sz="3600" err="1">
                <a:solidFill>
                  <a:schemeClr val="bg1"/>
                </a:solidFill>
              </a:rPr>
              <a:t>säkerställer</a:t>
            </a:r>
            <a:r>
              <a:rPr lang="en-US" sz="3600">
                <a:solidFill>
                  <a:schemeClr val="bg1"/>
                </a:solidFill>
              </a:rPr>
              <a:t> vi </a:t>
            </a:r>
            <a:r>
              <a:rPr lang="en-US" sz="3600" err="1">
                <a:solidFill>
                  <a:schemeClr val="bg1"/>
                </a:solidFill>
              </a:rPr>
              <a:t>en</a:t>
            </a:r>
            <a:r>
              <a:rPr lang="en-US" sz="3600">
                <a:solidFill>
                  <a:schemeClr val="bg1"/>
                </a:solidFill>
              </a:rPr>
              <a:t> </a:t>
            </a:r>
            <a:r>
              <a:rPr lang="en-US" sz="3600" err="1">
                <a:solidFill>
                  <a:schemeClr val="bg1"/>
                </a:solidFill>
              </a:rPr>
              <a:t>säker</a:t>
            </a:r>
            <a:r>
              <a:rPr lang="en-US" sz="3600">
                <a:solidFill>
                  <a:schemeClr val="bg1"/>
                </a:solidFill>
              </a:rPr>
              <a:t> </a:t>
            </a:r>
            <a:r>
              <a:rPr lang="en-US" sz="3600" err="1">
                <a:solidFill>
                  <a:schemeClr val="bg1"/>
                </a:solidFill>
              </a:rPr>
              <a:t>och</a:t>
            </a:r>
            <a:r>
              <a:rPr lang="en-US" sz="3600">
                <a:solidFill>
                  <a:schemeClr val="bg1"/>
                </a:solidFill>
              </a:rPr>
              <a:t> </a:t>
            </a:r>
            <a:r>
              <a:rPr lang="en-US" sz="3600" err="1">
                <a:solidFill>
                  <a:schemeClr val="bg1"/>
                </a:solidFill>
              </a:rPr>
              <a:t>hälsosam</a:t>
            </a:r>
            <a:r>
              <a:rPr lang="en-US" sz="3600">
                <a:solidFill>
                  <a:schemeClr val="bg1"/>
                </a:solidFill>
              </a:rPr>
              <a:t> </a:t>
            </a:r>
            <a:r>
              <a:rPr lang="en-US" sz="3600" err="1">
                <a:solidFill>
                  <a:schemeClr val="bg1"/>
                </a:solidFill>
              </a:rPr>
              <a:t>arbetsmiljö</a:t>
            </a:r>
            <a:r>
              <a:rPr lang="en-US" sz="3600">
                <a:solidFill>
                  <a:schemeClr val="bg1"/>
                </a:solidFill>
              </a:rPr>
              <a:t> </a:t>
            </a:r>
            <a:r>
              <a:rPr lang="en-US" sz="3600" err="1">
                <a:solidFill>
                  <a:schemeClr val="bg1"/>
                </a:solidFill>
              </a:rPr>
              <a:t>på</a:t>
            </a:r>
            <a:r>
              <a:rPr lang="en-US" sz="3600">
                <a:solidFill>
                  <a:schemeClr val="bg1"/>
                </a:solidFill>
              </a:rPr>
              <a:t> </a:t>
            </a:r>
            <a:r>
              <a:rPr lang="en-US" sz="3600" err="1">
                <a:solidFill>
                  <a:schemeClr val="bg1"/>
                </a:solidFill>
              </a:rPr>
              <a:t>alla</a:t>
            </a:r>
            <a:r>
              <a:rPr lang="en-US" sz="3600">
                <a:solidFill>
                  <a:schemeClr val="bg1"/>
                </a:solidFill>
              </a:rPr>
              <a:t> </a:t>
            </a:r>
            <a:r>
              <a:rPr lang="en-US" sz="3600" err="1">
                <a:solidFill>
                  <a:schemeClr val="bg1"/>
                </a:solidFill>
              </a:rPr>
              <a:t>våra</a:t>
            </a:r>
            <a:r>
              <a:rPr lang="en-US" sz="3600">
                <a:solidFill>
                  <a:schemeClr val="bg1"/>
                </a:solidFill>
              </a:rPr>
              <a:t> </a:t>
            </a:r>
            <a:r>
              <a:rPr lang="en-US" sz="3600" err="1">
                <a:solidFill>
                  <a:schemeClr val="bg1"/>
                </a:solidFill>
              </a:rPr>
              <a:t>arbetsplatser</a:t>
            </a:r>
            <a:r>
              <a:rPr lang="en-US" sz="3600">
                <a:solidFill>
                  <a:schemeClr val="bg1"/>
                </a:solidFill>
              </a:rPr>
              <a:t>.</a:t>
            </a:r>
            <a:br>
              <a:rPr lang="en-US" sz="2800">
                <a:solidFill>
                  <a:schemeClr val="bg1"/>
                </a:solidFill>
              </a:rPr>
            </a:br>
            <a:br>
              <a:rPr lang="sv-SE" sz="2800">
                <a:solidFill>
                  <a:schemeClr val="bg1"/>
                </a:solidFill>
              </a:rPr>
            </a:br>
            <a:r>
              <a:rPr lang="en-US" sz="1500" b="0">
                <a:solidFill>
                  <a:schemeClr val="bg1"/>
                </a:solidFill>
              </a:rPr>
              <a:t>Vi </a:t>
            </a:r>
            <a:r>
              <a:rPr lang="en-US" sz="1500" b="0" err="1">
                <a:solidFill>
                  <a:schemeClr val="bg1"/>
                </a:solidFill>
              </a:rPr>
              <a:t>kommer</a:t>
            </a:r>
            <a:r>
              <a:rPr lang="en-US" sz="1500" b="0">
                <a:solidFill>
                  <a:schemeClr val="bg1"/>
                </a:solidFill>
              </a:rPr>
              <a:t> </a:t>
            </a:r>
            <a:r>
              <a:rPr lang="en-US" sz="1500" b="0" err="1">
                <a:solidFill>
                  <a:schemeClr val="bg1"/>
                </a:solidFill>
              </a:rPr>
              <a:t>att</a:t>
            </a:r>
            <a:r>
              <a:rPr lang="en-US" sz="1500" b="0">
                <a:solidFill>
                  <a:schemeClr val="bg1"/>
                </a:solidFill>
              </a:rPr>
              <a:t> </a:t>
            </a:r>
            <a:r>
              <a:rPr lang="en-US" sz="1500" b="0" err="1">
                <a:solidFill>
                  <a:schemeClr val="bg1"/>
                </a:solidFill>
              </a:rPr>
              <a:t>fokusera</a:t>
            </a:r>
            <a:r>
              <a:rPr lang="en-US" sz="1500" b="0">
                <a:solidFill>
                  <a:schemeClr val="bg1"/>
                </a:solidFill>
              </a:rPr>
              <a:t> </a:t>
            </a:r>
            <a:r>
              <a:rPr lang="en-US" sz="1500" b="0" err="1">
                <a:solidFill>
                  <a:schemeClr val="bg1"/>
                </a:solidFill>
              </a:rPr>
              <a:t>på</a:t>
            </a:r>
            <a:r>
              <a:rPr lang="en-US" sz="1500" b="0">
                <a:solidFill>
                  <a:schemeClr val="bg1"/>
                </a:solidFill>
              </a:rPr>
              <a:t> </a:t>
            </a:r>
            <a:r>
              <a:rPr lang="en-US" sz="1500" b="0" err="1">
                <a:solidFill>
                  <a:schemeClr val="bg1"/>
                </a:solidFill>
              </a:rPr>
              <a:t>fyra</a:t>
            </a:r>
            <a:r>
              <a:rPr lang="en-US" sz="1500" b="0">
                <a:solidFill>
                  <a:schemeClr val="bg1"/>
                </a:solidFill>
              </a:rPr>
              <a:t> </a:t>
            </a:r>
            <a:r>
              <a:rPr lang="en-US" sz="1500" b="0" err="1">
                <a:solidFill>
                  <a:schemeClr val="bg1"/>
                </a:solidFill>
              </a:rPr>
              <a:t>delområden</a:t>
            </a:r>
            <a:r>
              <a:rPr lang="en-US" sz="1500" b="0">
                <a:solidFill>
                  <a:schemeClr val="bg1"/>
                </a:solidFill>
              </a:rPr>
              <a:t>, </a:t>
            </a:r>
            <a:r>
              <a:rPr lang="en-US" sz="1500" b="0" err="1">
                <a:solidFill>
                  <a:schemeClr val="bg1"/>
                </a:solidFill>
              </a:rPr>
              <a:t>som</a:t>
            </a:r>
            <a:r>
              <a:rPr lang="en-US" sz="1500" b="0">
                <a:solidFill>
                  <a:schemeClr val="bg1"/>
                </a:solidFill>
              </a:rPr>
              <a:t> </a:t>
            </a:r>
            <a:r>
              <a:rPr lang="en-US" sz="1500" b="0" err="1">
                <a:solidFill>
                  <a:schemeClr val="bg1"/>
                </a:solidFill>
              </a:rPr>
              <a:t>alla</a:t>
            </a:r>
            <a:r>
              <a:rPr lang="en-US" sz="1500" b="0">
                <a:solidFill>
                  <a:schemeClr val="bg1"/>
                </a:solidFill>
              </a:rPr>
              <a:t> </a:t>
            </a:r>
            <a:r>
              <a:rPr lang="en-US" sz="1500" b="0" err="1">
                <a:solidFill>
                  <a:schemeClr val="bg1"/>
                </a:solidFill>
              </a:rPr>
              <a:t>är</a:t>
            </a:r>
            <a:r>
              <a:rPr lang="en-US" sz="1500" b="0">
                <a:solidFill>
                  <a:schemeClr val="bg1"/>
                </a:solidFill>
              </a:rPr>
              <a:t> </a:t>
            </a:r>
            <a:r>
              <a:rPr lang="en-US" sz="1500" b="0" err="1">
                <a:solidFill>
                  <a:schemeClr val="bg1"/>
                </a:solidFill>
              </a:rPr>
              <a:t>avgörande</a:t>
            </a:r>
            <a:r>
              <a:rPr lang="en-US" sz="1500" b="0">
                <a:solidFill>
                  <a:schemeClr val="bg1"/>
                </a:solidFill>
              </a:rPr>
              <a:t> </a:t>
            </a:r>
            <a:r>
              <a:rPr lang="en-US" sz="1500" b="0" err="1">
                <a:solidFill>
                  <a:schemeClr val="bg1"/>
                </a:solidFill>
              </a:rPr>
              <a:t>för</a:t>
            </a:r>
            <a:r>
              <a:rPr lang="en-US" sz="1500" b="0">
                <a:solidFill>
                  <a:schemeClr val="bg1"/>
                </a:solidFill>
              </a:rPr>
              <a:t> </a:t>
            </a:r>
            <a:r>
              <a:rPr lang="en-US" sz="1500" b="0" err="1">
                <a:solidFill>
                  <a:schemeClr val="bg1"/>
                </a:solidFill>
              </a:rPr>
              <a:t>att</a:t>
            </a:r>
            <a:r>
              <a:rPr lang="en-US" sz="1500" b="0">
                <a:solidFill>
                  <a:schemeClr val="bg1"/>
                </a:solidFill>
              </a:rPr>
              <a:t> </a:t>
            </a:r>
            <a:r>
              <a:rPr lang="en-US" sz="1500" b="0" err="1">
                <a:solidFill>
                  <a:schemeClr val="bg1"/>
                </a:solidFill>
              </a:rPr>
              <a:t>utveckla</a:t>
            </a:r>
            <a:r>
              <a:rPr lang="en-US" sz="1500" b="0">
                <a:solidFill>
                  <a:schemeClr val="bg1"/>
                </a:solidFill>
              </a:rPr>
              <a:t> </a:t>
            </a:r>
            <a:r>
              <a:rPr lang="en-US" sz="1500" b="0" err="1">
                <a:solidFill>
                  <a:schemeClr val="bg1"/>
                </a:solidFill>
              </a:rPr>
              <a:t>en</a:t>
            </a:r>
            <a:r>
              <a:rPr lang="en-US" sz="1500" b="0">
                <a:solidFill>
                  <a:schemeClr val="bg1"/>
                </a:solidFill>
              </a:rPr>
              <a:t> </a:t>
            </a:r>
            <a:r>
              <a:rPr lang="en-US" sz="1500" b="0" err="1">
                <a:solidFill>
                  <a:schemeClr val="bg1"/>
                </a:solidFill>
              </a:rPr>
              <a:t>säker</a:t>
            </a:r>
            <a:r>
              <a:rPr lang="en-US" sz="1500" b="0">
                <a:solidFill>
                  <a:schemeClr val="bg1"/>
                </a:solidFill>
              </a:rPr>
              <a:t> </a:t>
            </a:r>
            <a:r>
              <a:rPr lang="en-US" sz="1500" b="0" err="1">
                <a:solidFill>
                  <a:schemeClr val="bg1"/>
                </a:solidFill>
              </a:rPr>
              <a:t>och</a:t>
            </a:r>
            <a:r>
              <a:rPr lang="en-US" sz="1500" b="0">
                <a:solidFill>
                  <a:schemeClr val="bg1"/>
                </a:solidFill>
              </a:rPr>
              <a:t> </a:t>
            </a:r>
            <a:r>
              <a:rPr lang="en-US" sz="1500" b="0" err="1">
                <a:solidFill>
                  <a:schemeClr val="bg1"/>
                </a:solidFill>
              </a:rPr>
              <a:t>hälsosam</a:t>
            </a:r>
            <a:r>
              <a:rPr lang="en-US" sz="1500" b="0">
                <a:solidFill>
                  <a:schemeClr val="bg1"/>
                </a:solidFill>
              </a:rPr>
              <a:t> </a:t>
            </a:r>
            <a:r>
              <a:rPr lang="en-US" sz="1500" b="0" err="1">
                <a:solidFill>
                  <a:schemeClr val="bg1"/>
                </a:solidFill>
              </a:rPr>
              <a:t>arbetsplats</a:t>
            </a:r>
            <a:r>
              <a:rPr lang="en-US" sz="1500" b="0">
                <a:solidFill>
                  <a:schemeClr val="bg1"/>
                </a:solidFill>
              </a:rPr>
              <a:t>:</a:t>
            </a:r>
            <a:endParaRPr lang="sv-SE" sz="1500" b="0">
              <a:solidFill>
                <a:schemeClr val="bg1"/>
              </a:solidFill>
            </a:endParaRPr>
          </a:p>
        </p:txBody>
      </p:sp>
      <p:sp>
        <p:nvSpPr>
          <p:cNvPr id="12" name="Ellips 11">
            <a:extLst>
              <a:ext uri="{FF2B5EF4-FFF2-40B4-BE49-F238E27FC236}">
                <a16:creationId xmlns:a16="http://schemas.microsoft.com/office/drawing/2014/main" id="{84059E7E-495C-382B-660B-D490DD9982D4}"/>
              </a:ext>
            </a:extLst>
          </p:cNvPr>
          <p:cNvSpPr>
            <a:spLocks noChangeAspect="1"/>
          </p:cNvSpPr>
          <p:nvPr/>
        </p:nvSpPr>
        <p:spPr>
          <a:xfrm>
            <a:off x="8740035" y="3530276"/>
            <a:ext cx="2075149" cy="2075149"/>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tIns="46800" rtlCol="0" anchor="ctr">
            <a:noAutofit/>
          </a:bodyPr>
          <a:lstStyle/>
          <a:p>
            <a:pPr algn="ctr">
              <a:spcAft>
                <a:spcPts val="600"/>
              </a:spcAft>
            </a:pPr>
            <a:r>
              <a:rPr lang="en-US" sz="2000" b="1" err="1">
                <a:solidFill>
                  <a:schemeClr val="accent1"/>
                </a:solidFill>
              </a:rPr>
              <a:t>Välmående</a:t>
            </a:r>
            <a:endParaRPr lang="en-US" sz="2000" b="1">
              <a:solidFill>
                <a:schemeClr val="accent1"/>
              </a:solidFill>
            </a:endParaRPr>
          </a:p>
        </p:txBody>
      </p:sp>
      <p:sp>
        <p:nvSpPr>
          <p:cNvPr id="9" name="Ellips 8">
            <a:extLst>
              <a:ext uri="{FF2B5EF4-FFF2-40B4-BE49-F238E27FC236}">
                <a16:creationId xmlns:a16="http://schemas.microsoft.com/office/drawing/2014/main" id="{B5A7085D-C9A8-FA83-0501-C0D873A90EA0}"/>
              </a:ext>
            </a:extLst>
          </p:cNvPr>
          <p:cNvSpPr>
            <a:spLocks noChangeAspect="1"/>
          </p:cNvSpPr>
          <p:nvPr/>
        </p:nvSpPr>
        <p:spPr>
          <a:xfrm>
            <a:off x="6268081" y="3530276"/>
            <a:ext cx="2075149" cy="207514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spcAft>
                <a:spcPts val="600"/>
              </a:spcAft>
            </a:pPr>
            <a:r>
              <a:rPr lang="en-US" sz="2000" b="1" err="1">
                <a:solidFill>
                  <a:schemeClr val="accent1"/>
                </a:solidFill>
              </a:rPr>
              <a:t>Inkludering</a:t>
            </a:r>
            <a:endParaRPr lang="en-US" sz="2000" b="1">
              <a:solidFill>
                <a:schemeClr val="accent1"/>
              </a:solidFill>
            </a:endParaRPr>
          </a:p>
        </p:txBody>
      </p:sp>
      <p:sp>
        <p:nvSpPr>
          <p:cNvPr id="10" name="Ellips 9">
            <a:extLst>
              <a:ext uri="{FF2B5EF4-FFF2-40B4-BE49-F238E27FC236}">
                <a16:creationId xmlns:a16="http://schemas.microsoft.com/office/drawing/2014/main" id="{905BF2FA-1E00-6E33-DB08-B586F87FA533}"/>
              </a:ext>
            </a:extLst>
          </p:cNvPr>
          <p:cNvSpPr>
            <a:spLocks noChangeAspect="1"/>
          </p:cNvSpPr>
          <p:nvPr/>
        </p:nvSpPr>
        <p:spPr>
          <a:xfrm>
            <a:off x="3796127" y="3530276"/>
            <a:ext cx="2075149" cy="2075149"/>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spcAft>
                <a:spcPts val="600"/>
              </a:spcAft>
            </a:pPr>
            <a:r>
              <a:rPr lang="en-US" sz="2000" b="1" err="1">
                <a:solidFill>
                  <a:schemeClr val="accent1"/>
                </a:solidFill>
              </a:rPr>
              <a:t>Hälsa</a:t>
            </a:r>
            <a:endParaRPr lang="en-US" sz="2000" b="1">
              <a:solidFill>
                <a:schemeClr val="accent1"/>
              </a:solidFill>
            </a:endParaRPr>
          </a:p>
        </p:txBody>
      </p:sp>
      <p:sp>
        <p:nvSpPr>
          <p:cNvPr id="11" name="Ellips 10">
            <a:extLst>
              <a:ext uri="{FF2B5EF4-FFF2-40B4-BE49-F238E27FC236}">
                <a16:creationId xmlns:a16="http://schemas.microsoft.com/office/drawing/2014/main" id="{F103523E-78A2-0D0C-176F-26D36DDD527E}"/>
              </a:ext>
            </a:extLst>
          </p:cNvPr>
          <p:cNvSpPr>
            <a:spLocks noChangeAspect="1"/>
          </p:cNvSpPr>
          <p:nvPr/>
        </p:nvSpPr>
        <p:spPr>
          <a:xfrm>
            <a:off x="1324173" y="3530276"/>
            <a:ext cx="2075149" cy="207514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6800" rIns="0" rtlCol="0" anchor="ctr"/>
          <a:lstStyle/>
          <a:p>
            <a:pPr algn="ctr">
              <a:spcAft>
                <a:spcPts val="600"/>
              </a:spcAft>
            </a:pPr>
            <a:r>
              <a:rPr lang="en-US" sz="2000" b="1" err="1">
                <a:solidFill>
                  <a:schemeClr val="bg1"/>
                </a:solidFill>
              </a:rPr>
              <a:t>Säkerhet</a:t>
            </a:r>
            <a:endParaRPr lang="en-US" sz="2000" b="1">
              <a:solidFill>
                <a:schemeClr val="bg1"/>
              </a:solidFill>
            </a:endParaRPr>
          </a:p>
        </p:txBody>
      </p:sp>
    </p:spTree>
    <p:extLst>
      <p:ext uri="{BB962C8B-B14F-4D97-AF65-F5344CB8AC3E}">
        <p14:creationId xmlns:p14="http://schemas.microsoft.com/office/powerpoint/2010/main" val="3110934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3275" y="1844675"/>
            <a:ext cx="7974965" cy="2424817"/>
          </a:xfrm>
        </p:spPr>
        <p:txBody>
          <a:bodyPr/>
          <a:lstStyle/>
          <a:p>
            <a:r>
              <a:rPr lang="sv-SE"/>
              <a:t>Säkerheten först – </a:t>
            </a:r>
            <a:br>
              <a:rPr lang="sv-SE"/>
            </a:br>
            <a:r>
              <a:rPr lang="sv-SE"/>
              <a:t>Det börjar med dig!</a:t>
            </a:r>
            <a:br>
              <a:rPr lang="sv-SE" sz="3600"/>
            </a:br>
            <a:endParaRPr lang="sv-SE" sz="2800"/>
          </a:p>
        </p:txBody>
      </p:sp>
      <p:sp>
        <p:nvSpPr>
          <p:cNvPr id="3" name="Subtitle 2"/>
          <p:cNvSpPr>
            <a:spLocks noGrp="1"/>
          </p:cNvSpPr>
          <p:nvPr>
            <p:ph type="subTitle" idx="1"/>
          </p:nvPr>
        </p:nvSpPr>
        <p:spPr/>
        <p:txBody>
          <a:bodyPr vert="horz" lIns="0" tIns="0" rIns="0" bIns="0" rtlCol="0" anchor="t">
            <a:noAutofit/>
          </a:bodyPr>
          <a:lstStyle/>
          <a:p>
            <a:r>
              <a:rPr lang="sv-SE"/>
              <a:t>Ett tillfälle att tillsammans prata om vad Säkerheten först innebär för oss på LKAB idag.</a:t>
            </a:r>
          </a:p>
          <a:p>
            <a:pPr>
              <a:spcAft>
                <a:spcPts val="600"/>
              </a:spcAft>
            </a:pPr>
            <a:endParaRPr lang="sv-SE"/>
          </a:p>
        </p:txBody>
      </p:sp>
    </p:spTree>
    <p:extLst>
      <p:ext uri="{BB962C8B-B14F-4D97-AF65-F5344CB8AC3E}">
        <p14:creationId xmlns:p14="http://schemas.microsoft.com/office/powerpoint/2010/main" val="3806454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744D53-D36B-FA4B-B5E0-8A0787B2EDB9}"/>
              </a:ext>
            </a:extLst>
          </p:cNvPr>
          <p:cNvSpPr/>
          <p:nvPr/>
        </p:nvSpPr>
        <p:spPr>
          <a:xfrm>
            <a:off x="0" y="0"/>
            <a:ext cx="12192000" cy="63869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4" name="Footer Placeholder 3">
            <a:extLst>
              <a:ext uri="{FF2B5EF4-FFF2-40B4-BE49-F238E27FC236}">
                <a16:creationId xmlns:a16="http://schemas.microsoft.com/office/drawing/2014/main" id="{3E2FFA39-0ACF-FB4C-8E25-9AA507C37BF1}"/>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id="{5780A002-B629-F64A-9C0D-7F2B5F303B0E}"/>
              </a:ext>
            </a:extLst>
          </p:cNvPr>
          <p:cNvSpPr>
            <a:spLocks noGrp="1"/>
          </p:cNvSpPr>
          <p:nvPr>
            <p:ph type="sldNum" sz="quarter" idx="12"/>
          </p:nvPr>
        </p:nvSpPr>
        <p:spPr/>
        <p:txBody>
          <a:bodyPr/>
          <a:lstStyle/>
          <a:p>
            <a:pPr algn="l"/>
            <a:fld id="{FF0A07D5-82FF-48F1-8DEB-0B2470916748}" type="slidenum">
              <a:rPr lang="sv-SE" smtClean="0"/>
              <a:pPr algn="l"/>
              <a:t>20</a:t>
            </a:fld>
            <a:endParaRPr lang="sv-SE"/>
          </a:p>
        </p:txBody>
      </p:sp>
      <p:sp>
        <p:nvSpPr>
          <p:cNvPr id="2" name="Title 1">
            <a:extLst>
              <a:ext uri="{FF2B5EF4-FFF2-40B4-BE49-F238E27FC236}">
                <a16:creationId xmlns:a16="http://schemas.microsoft.com/office/drawing/2014/main" id="{752A09A0-4BA3-CF46-8B4C-824486F601A9}"/>
              </a:ext>
            </a:extLst>
          </p:cNvPr>
          <p:cNvSpPr>
            <a:spLocks noGrp="1"/>
          </p:cNvSpPr>
          <p:nvPr>
            <p:ph type="title" idx="4294967295"/>
          </p:nvPr>
        </p:nvSpPr>
        <p:spPr>
          <a:xfrm>
            <a:off x="721643" y="627170"/>
            <a:ext cx="8713788" cy="971550"/>
          </a:xfrm>
        </p:spPr>
        <p:txBody>
          <a:bodyPr/>
          <a:lstStyle/>
          <a:p>
            <a:r>
              <a:rPr lang="en-GB" sz="3600" b="1" err="1">
                <a:solidFill>
                  <a:schemeClr val="bg1"/>
                </a:solidFill>
              </a:rPr>
              <a:t>Säkerhet</a:t>
            </a:r>
            <a:endParaRPr lang="en-SE" sz="3600" b="1">
              <a:solidFill>
                <a:schemeClr val="bg1"/>
              </a:solidFill>
            </a:endParaRPr>
          </a:p>
        </p:txBody>
      </p:sp>
      <p:sp>
        <p:nvSpPr>
          <p:cNvPr id="6" name="Platshållare för innehåll 1">
            <a:extLst>
              <a:ext uri="{FF2B5EF4-FFF2-40B4-BE49-F238E27FC236}">
                <a16:creationId xmlns:a16="http://schemas.microsoft.com/office/drawing/2014/main" id="{24B4A821-F642-D64C-8586-73D766CD346D}"/>
              </a:ext>
            </a:extLst>
          </p:cNvPr>
          <p:cNvSpPr txBox="1">
            <a:spLocks/>
          </p:cNvSpPr>
          <p:nvPr/>
        </p:nvSpPr>
        <p:spPr>
          <a:xfrm>
            <a:off x="721643" y="1919768"/>
            <a:ext cx="6427302" cy="4722706"/>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14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536575" indent="-268288"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808038" indent="-27305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079500" indent="-271463"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343025" indent="-263525"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sv-SE" sz="1800" b="1">
                <a:solidFill>
                  <a:schemeClr val="bg1"/>
                </a:solidFill>
                <a:ea typeface="+mn-lt"/>
                <a:cs typeface="+mn-lt"/>
              </a:rPr>
              <a:t>Målet för hela LKAB är att minska antalet allvarliga olycksfall och tillbud. ​Det betyder att vi alla ska arbeta med och prioritera de risker som kan leda till allvarliga skador. </a:t>
            </a:r>
          </a:p>
          <a:p>
            <a:pPr marL="0" indent="0">
              <a:lnSpc>
                <a:spcPct val="120000"/>
              </a:lnSpc>
              <a:buFont typeface="Arial" panose="020B0604020202020204" pitchFamily="34" charset="0"/>
              <a:buNone/>
            </a:pPr>
            <a:r>
              <a:rPr lang="sv-SE" sz="1800">
                <a:solidFill>
                  <a:schemeClr val="bg1"/>
                </a:solidFill>
                <a:ea typeface="+mn-lt"/>
                <a:cs typeface="+mn-lt"/>
              </a:rPr>
              <a:t>Säkerheten först blir en verklig utmaning för oss när allt inte flyter på, men det är just då det är som viktigast.  Vi bidrar alla till säkerheten på våra arbetsplatser. </a:t>
            </a:r>
          </a:p>
          <a:p>
            <a:pPr marL="0" indent="0">
              <a:lnSpc>
                <a:spcPct val="120000"/>
              </a:lnSpc>
              <a:buFont typeface="Arial" panose="020B0604020202020204" pitchFamily="34" charset="0"/>
              <a:buNone/>
            </a:pPr>
            <a:r>
              <a:rPr lang="sv-SE" sz="1800">
                <a:solidFill>
                  <a:schemeClr val="bg1"/>
                </a:solidFill>
                <a:ea typeface="+mn-lt"/>
                <a:cs typeface="+mn-lt"/>
              </a:rPr>
              <a:t>Vi behöver arbeta med väl kända risker som anläggningssäkerhet och ansvarsroller. Men också med nya risker som tillkommer med omställningen tex den ökade rörligheten på leverantörer och medarbetare som gör att vi behöver säkerställa rätt kompetens och samverkan.  </a:t>
            </a:r>
          </a:p>
        </p:txBody>
      </p:sp>
      <p:sp>
        <p:nvSpPr>
          <p:cNvPr id="7" name="Rectangle 6">
            <a:extLst>
              <a:ext uri="{FF2B5EF4-FFF2-40B4-BE49-F238E27FC236}">
                <a16:creationId xmlns:a16="http://schemas.microsoft.com/office/drawing/2014/main" id="{02126414-9953-224C-B96E-B434A0CDAA35}"/>
              </a:ext>
            </a:extLst>
          </p:cNvPr>
          <p:cNvSpPr/>
          <p:nvPr/>
        </p:nvSpPr>
        <p:spPr>
          <a:xfrm>
            <a:off x="7689698" y="1529430"/>
            <a:ext cx="3625147" cy="4497453"/>
          </a:xfrm>
          <a:prstGeom prst="rect">
            <a:avLst/>
          </a:prstGeom>
          <a:solidFill>
            <a:srgbClr val="F0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TextBox 7">
            <a:extLst>
              <a:ext uri="{FF2B5EF4-FFF2-40B4-BE49-F238E27FC236}">
                <a16:creationId xmlns:a16="http://schemas.microsoft.com/office/drawing/2014/main" id="{A2AA1004-3F77-6144-BA80-5FC5E82F7B15}"/>
              </a:ext>
            </a:extLst>
          </p:cNvPr>
          <p:cNvSpPr txBox="1"/>
          <p:nvPr/>
        </p:nvSpPr>
        <p:spPr>
          <a:xfrm>
            <a:off x="8063344" y="3096294"/>
            <a:ext cx="2928865" cy="2800767"/>
          </a:xfrm>
          <a:prstGeom prst="rect">
            <a:avLst/>
          </a:prstGeom>
          <a:noFill/>
        </p:spPr>
        <p:txBody>
          <a:bodyPr wrap="square" lIns="0" tIns="0" rIns="0" bIns="0" rtlCol="0">
            <a:spAutoFit/>
          </a:bodyPr>
          <a:lstStyle/>
          <a:p>
            <a:pPr marL="342900" indent="-342900">
              <a:buFont typeface="Arial" panose="020B0604020202020204" pitchFamily="34" charset="0"/>
              <a:buChar char="•"/>
            </a:pPr>
            <a:r>
              <a:rPr lang="sv-SE" sz="1400">
                <a:solidFill>
                  <a:schemeClr val="tx2"/>
                </a:solidFill>
              </a:rPr>
              <a:t>Följa de gyllene reglerna. Det är  beteenden som skapar säkra arbetsplatser.</a:t>
            </a:r>
          </a:p>
          <a:p>
            <a:pPr marL="342900" indent="-342900">
              <a:buFont typeface="Arial" panose="020B0604020202020204" pitchFamily="34" charset="0"/>
              <a:buChar char="•"/>
            </a:pPr>
            <a:endParaRPr lang="sv-SE" sz="1400">
              <a:solidFill>
                <a:schemeClr val="tx2"/>
              </a:solidFill>
            </a:endParaRPr>
          </a:p>
          <a:p>
            <a:pPr marL="342900" indent="-342900">
              <a:buFont typeface="Arial" panose="020B0604020202020204" pitchFamily="34" charset="0"/>
              <a:buChar char="•"/>
            </a:pPr>
            <a:r>
              <a:rPr lang="sv-SE" sz="1400">
                <a:solidFill>
                  <a:schemeClr val="tx2"/>
                </a:solidFill>
              </a:rPr>
              <a:t>Lyft säkerhetsförbättringar via arbetsmiljöfrågans väg </a:t>
            </a:r>
          </a:p>
          <a:p>
            <a:pPr marL="342900" indent="-342900">
              <a:buFont typeface="Arial" panose="020B0604020202020204" pitchFamily="34" charset="0"/>
              <a:buChar char="•"/>
            </a:pPr>
            <a:endParaRPr lang="sv-SE" sz="1400">
              <a:solidFill>
                <a:schemeClr val="tx2"/>
              </a:solidFill>
            </a:endParaRPr>
          </a:p>
          <a:p>
            <a:pPr marL="342900" indent="-342900">
              <a:buFont typeface="Arial" panose="020B0604020202020204" pitchFamily="34" charset="0"/>
              <a:buChar char="•"/>
            </a:pPr>
            <a:r>
              <a:rPr lang="sv-SE" sz="1400">
                <a:solidFill>
                  <a:schemeClr val="tx2"/>
                </a:solidFill>
              </a:rPr>
              <a:t>Föreslå aktiviteter för att förbättra säkerheten </a:t>
            </a:r>
          </a:p>
          <a:p>
            <a:pPr marL="342900" indent="-342900">
              <a:buFont typeface="Arial" panose="020B0604020202020204" pitchFamily="34" charset="0"/>
              <a:buChar char="•"/>
            </a:pPr>
            <a:endParaRPr lang="sv-SE" sz="1400">
              <a:solidFill>
                <a:schemeClr val="tx2"/>
              </a:solidFill>
            </a:endParaRPr>
          </a:p>
          <a:p>
            <a:pPr marL="342900" indent="-342900">
              <a:buFont typeface="Arial" panose="020B0604020202020204" pitchFamily="34" charset="0"/>
              <a:buChar char="•"/>
            </a:pPr>
            <a:r>
              <a:rPr lang="sv-SE" sz="1400">
                <a:solidFill>
                  <a:schemeClr val="tx2"/>
                </a:solidFill>
              </a:rPr>
              <a:t>Delta i arbete med någon av LKABs riskhanteringsverktyg</a:t>
            </a:r>
          </a:p>
          <a:p>
            <a:endParaRPr lang="en-SE" sz="1400">
              <a:solidFill>
                <a:schemeClr val="tx2"/>
              </a:solidFill>
            </a:endParaRPr>
          </a:p>
        </p:txBody>
      </p:sp>
      <p:sp>
        <p:nvSpPr>
          <p:cNvPr id="9" name="TextBox 8">
            <a:extLst>
              <a:ext uri="{FF2B5EF4-FFF2-40B4-BE49-F238E27FC236}">
                <a16:creationId xmlns:a16="http://schemas.microsoft.com/office/drawing/2014/main" id="{81863064-3C9C-3949-BFE2-936A8B1A8A18}"/>
              </a:ext>
            </a:extLst>
          </p:cNvPr>
          <p:cNvSpPr txBox="1"/>
          <p:nvPr/>
        </p:nvSpPr>
        <p:spPr>
          <a:xfrm>
            <a:off x="8063344" y="1958782"/>
            <a:ext cx="2928865" cy="923330"/>
          </a:xfrm>
          <a:prstGeom prst="rect">
            <a:avLst/>
          </a:prstGeom>
          <a:noFill/>
        </p:spPr>
        <p:txBody>
          <a:bodyPr wrap="square" lIns="0" tIns="0" rIns="0" bIns="0" rtlCol="0">
            <a:spAutoFit/>
          </a:bodyPr>
          <a:lstStyle/>
          <a:p>
            <a:r>
              <a:rPr lang="sv-SE" sz="2000">
                <a:solidFill>
                  <a:schemeClr val="tx2"/>
                </a:solidFill>
              </a:rPr>
              <a:t>Många allvarliga händelser kan du vara med att förebygga genom att:</a:t>
            </a:r>
          </a:p>
        </p:txBody>
      </p:sp>
    </p:spTree>
    <p:extLst>
      <p:ext uri="{BB962C8B-B14F-4D97-AF65-F5344CB8AC3E}">
        <p14:creationId xmlns:p14="http://schemas.microsoft.com/office/powerpoint/2010/main" val="3704988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84CA5E-B778-2145-953E-05DCD8DC8208}"/>
              </a:ext>
            </a:extLst>
          </p:cNvPr>
          <p:cNvSpPr>
            <a:spLocks noGrp="1"/>
          </p:cNvSpPr>
          <p:nvPr>
            <p:ph type="body" sz="quarter" idx="13"/>
          </p:nvPr>
        </p:nvSpPr>
        <p:spPr>
          <a:xfrm>
            <a:off x="803275" y="1619247"/>
            <a:ext cx="3168000" cy="312544"/>
          </a:xfrm>
        </p:spPr>
        <p:txBody>
          <a:bodyPr/>
          <a:lstStyle/>
          <a:p>
            <a:r>
              <a:rPr lang="en-SE"/>
              <a:t>Övning</a:t>
            </a:r>
          </a:p>
        </p:txBody>
      </p:sp>
      <p:sp>
        <p:nvSpPr>
          <p:cNvPr id="3" name="Text Placeholder 2">
            <a:extLst>
              <a:ext uri="{FF2B5EF4-FFF2-40B4-BE49-F238E27FC236}">
                <a16:creationId xmlns:a16="http://schemas.microsoft.com/office/drawing/2014/main" id="{C908375A-DB24-7249-ACFB-789FF5746B17}"/>
              </a:ext>
            </a:extLst>
          </p:cNvPr>
          <p:cNvSpPr>
            <a:spLocks noGrp="1"/>
          </p:cNvSpPr>
          <p:nvPr>
            <p:ph type="body" sz="quarter" idx="14"/>
          </p:nvPr>
        </p:nvSpPr>
        <p:spPr/>
        <p:txBody>
          <a:bodyPr>
            <a:normAutofit/>
          </a:bodyPr>
          <a:lstStyle/>
          <a:p>
            <a:pPr marL="0" indent="0">
              <a:buNone/>
            </a:pPr>
            <a:r>
              <a:rPr lang="sv-SE"/>
              <a:t>Reflektera 5 minuter vad som är viktigt med Säkerheten först för dig. </a:t>
            </a:r>
          </a:p>
          <a:p>
            <a:r>
              <a:rPr lang="sv-SE"/>
              <a:t>Vad är viktigt för att jag ska kunna utföra mitt arbete på ett säkert sätt?</a:t>
            </a:r>
          </a:p>
          <a:p>
            <a:pPr marL="0" indent="0">
              <a:buNone/>
            </a:pPr>
            <a:r>
              <a:rPr lang="sv-SE"/>
              <a:t>Ha en dialog tillsammans med grannen kring vad som är viktigt för er!</a:t>
            </a:r>
          </a:p>
          <a:p>
            <a:pPr marL="0" indent="0">
              <a:buNone/>
            </a:pPr>
            <a:r>
              <a:rPr lang="sv-SE"/>
              <a:t>Dela 3 exempel i helgrupp.</a:t>
            </a:r>
          </a:p>
        </p:txBody>
      </p:sp>
      <p:sp>
        <p:nvSpPr>
          <p:cNvPr id="9" name="Picture Placeholder 8">
            <a:extLst>
              <a:ext uri="{FF2B5EF4-FFF2-40B4-BE49-F238E27FC236}">
                <a16:creationId xmlns:a16="http://schemas.microsoft.com/office/drawing/2014/main" id="{E9DCCB21-CAE5-3E4C-98EC-C97FCF29CA18}"/>
              </a:ext>
            </a:extLst>
          </p:cNvPr>
          <p:cNvSpPr>
            <a:spLocks noGrp="1"/>
          </p:cNvSpPr>
          <p:nvPr>
            <p:ph type="pic" sz="quarter" idx="15"/>
          </p:nvPr>
        </p:nvSpPr>
        <p:spPr/>
      </p:sp>
      <p:sp>
        <p:nvSpPr>
          <p:cNvPr id="5" name="Footer Placeholder 4">
            <a:extLst>
              <a:ext uri="{FF2B5EF4-FFF2-40B4-BE49-F238E27FC236}">
                <a16:creationId xmlns:a16="http://schemas.microsoft.com/office/drawing/2014/main" id="{7DD2BB13-29FC-B248-825F-ACD966E6F459}"/>
              </a:ext>
            </a:extLst>
          </p:cNvPr>
          <p:cNvSpPr>
            <a:spLocks noGrp="1"/>
          </p:cNvSpPr>
          <p:nvPr>
            <p:ph type="ftr" sz="quarter" idx="17"/>
          </p:nvPr>
        </p:nvSpPr>
        <p:spPr/>
        <p:txBody>
          <a:bodyPr/>
          <a:lstStyle/>
          <a:p>
            <a:endParaRPr lang="sv-SE"/>
          </a:p>
        </p:txBody>
      </p:sp>
      <p:sp>
        <p:nvSpPr>
          <p:cNvPr id="6" name="Slide Number Placeholder 5">
            <a:extLst>
              <a:ext uri="{FF2B5EF4-FFF2-40B4-BE49-F238E27FC236}">
                <a16:creationId xmlns:a16="http://schemas.microsoft.com/office/drawing/2014/main" id="{F05BFE8B-A876-FF4B-AC30-83459AE9A4A3}"/>
              </a:ext>
            </a:extLst>
          </p:cNvPr>
          <p:cNvSpPr>
            <a:spLocks noGrp="1"/>
          </p:cNvSpPr>
          <p:nvPr>
            <p:ph type="sldNum" sz="quarter" idx="18"/>
          </p:nvPr>
        </p:nvSpPr>
        <p:spPr/>
        <p:txBody>
          <a:bodyPr/>
          <a:lstStyle/>
          <a:p>
            <a:pPr algn="l"/>
            <a:fld id="{FF0A07D5-82FF-48F1-8DEB-0B2470916748}" type="slidenum">
              <a:rPr lang="sv-SE" smtClean="0"/>
              <a:pPr algn="l"/>
              <a:t>21</a:t>
            </a:fld>
            <a:endParaRPr lang="sv-SE"/>
          </a:p>
        </p:txBody>
      </p:sp>
      <p:sp>
        <p:nvSpPr>
          <p:cNvPr id="7" name="Title 6">
            <a:extLst>
              <a:ext uri="{FF2B5EF4-FFF2-40B4-BE49-F238E27FC236}">
                <a16:creationId xmlns:a16="http://schemas.microsoft.com/office/drawing/2014/main" id="{C40753FD-2099-5E45-B75C-5AF2191CA548}"/>
              </a:ext>
            </a:extLst>
          </p:cNvPr>
          <p:cNvSpPr>
            <a:spLocks noGrp="1"/>
          </p:cNvSpPr>
          <p:nvPr>
            <p:ph type="title"/>
          </p:nvPr>
        </p:nvSpPr>
        <p:spPr/>
        <p:txBody>
          <a:bodyPr/>
          <a:lstStyle/>
          <a:p>
            <a:r>
              <a:rPr lang="sv-SE"/>
              <a:t>Säkerhet – Det börjar med mig</a:t>
            </a:r>
            <a:endParaRPr lang="en-SE"/>
          </a:p>
        </p:txBody>
      </p:sp>
      <p:pic>
        <p:nvPicPr>
          <p:cNvPr id="8" name="Bildobjekt 8" descr="En bild som visar bil, person, utomhus, har på sig&#10;&#10;Automatiskt genererad beskrivning">
            <a:extLst>
              <a:ext uri="{FF2B5EF4-FFF2-40B4-BE49-F238E27FC236}">
                <a16:creationId xmlns:a16="http://schemas.microsoft.com/office/drawing/2014/main" id="{1B4C67C7-0C22-C546-9CED-0D182FBCD609}"/>
              </a:ext>
            </a:extLst>
          </p:cNvPr>
          <p:cNvPicPr>
            <a:picLocks noChangeAspect="1"/>
          </p:cNvPicPr>
          <p:nvPr/>
        </p:nvPicPr>
        <p:blipFill rotWithShape="1">
          <a:blip r:embed="rId3"/>
          <a:srcRect l="9663" t="11529" r="9661" b="11526"/>
          <a:stretch/>
        </p:blipFill>
        <p:spPr>
          <a:xfrm>
            <a:off x="4329113" y="1484314"/>
            <a:ext cx="7239000" cy="4608512"/>
          </a:xfrm>
          <a:prstGeom prst="rect">
            <a:avLst/>
          </a:prstGeom>
          <a:noFill/>
        </p:spPr>
      </p:pic>
    </p:spTree>
    <p:extLst>
      <p:ext uri="{BB962C8B-B14F-4D97-AF65-F5344CB8AC3E}">
        <p14:creationId xmlns:p14="http://schemas.microsoft.com/office/powerpoint/2010/main" val="4078533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94F981-A587-B849-9A1D-8D94C5B88896}"/>
              </a:ext>
            </a:extLst>
          </p:cNvPr>
          <p:cNvSpPr>
            <a:spLocks noGrp="1"/>
          </p:cNvSpPr>
          <p:nvPr>
            <p:ph type="ftr" sz="quarter" idx="11"/>
          </p:nvPr>
        </p:nvSpPr>
        <p:spPr/>
        <p:txBody>
          <a:bodyPr/>
          <a:lstStyle/>
          <a:p>
            <a:endParaRPr lang="sv-SE"/>
          </a:p>
        </p:txBody>
      </p:sp>
      <p:sp>
        <p:nvSpPr>
          <p:cNvPr id="3" name="Slide Number Placeholder 2">
            <a:extLst>
              <a:ext uri="{FF2B5EF4-FFF2-40B4-BE49-F238E27FC236}">
                <a16:creationId xmlns:a16="http://schemas.microsoft.com/office/drawing/2014/main" id="{428D08EF-F9D2-1046-95D4-88674EC13B5D}"/>
              </a:ext>
            </a:extLst>
          </p:cNvPr>
          <p:cNvSpPr>
            <a:spLocks noGrp="1"/>
          </p:cNvSpPr>
          <p:nvPr>
            <p:ph type="sldNum" sz="quarter" idx="12"/>
          </p:nvPr>
        </p:nvSpPr>
        <p:spPr/>
        <p:txBody>
          <a:bodyPr/>
          <a:lstStyle/>
          <a:p>
            <a:pPr algn="l"/>
            <a:fld id="{FF0A07D5-82FF-48F1-8DEB-0B2470916748}" type="slidenum">
              <a:rPr lang="sv-SE" smtClean="0"/>
              <a:pPr algn="l"/>
              <a:t>22</a:t>
            </a:fld>
            <a:endParaRPr lang="sv-SE"/>
          </a:p>
        </p:txBody>
      </p:sp>
      <p:sp>
        <p:nvSpPr>
          <p:cNvPr id="4" name="Rectangle 3">
            <a:extLst>
              <a:ext uri="{FF2B5EF4-FFF2-40B4-BE49-F238E27FC236}">
                <a16:creationId xmlns:a16="http://schemas.microsoft.com/office/drawing/2014/main" id="{7A7BE245-D950-B94E-BFF6-000D073BC9E5}"/>
              </a:ext>
            </a:extLst>
          </p:cNvPr>
          <p:cNvSpPr/>
          <p:nvPr/>
        </p:nvSpPr>
        <p:spPr>
          <a:xfrm>
            <a:off x="0" y="0"/>
            <a:ext cx="12192000" cy="6386945"/>
          </a:xfrm>
          <a:prstGeom prst="rect">
            <a:avLst/>
          </a:prstGeom>
          <a:solidFill>
            <a:srgbClr val="EDF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Title 1">
            <a:extLst>
              <a:ext uri="{FF2B5EF4-FFF2-40B4-BE49-F238E27FC236}">
                <a16:creationId xmlns:a16="http://schemas.microsoft.com/office/drawing/2014/main" id="{87B6EF25-2757-7D4D-8052-EEA792B14A23}"/>
              </a:ext>
            </a:extLst>
          </p:cNvPr>
          <p:cNvSpPr txBox="1">
            <a:spLocks/>
          </p:cNvSpPr>
          <p:nvPr/>
        </p:nvSpPr>
        <p:spPr>
          <a:xfrm>
            <a:off x="606122" y="1050592"/>
            <a:ext cx="8713787" cy="971550"/>
          </a:xfrm>
          <a:prstGeom prst="rect">
            <a:avLst/>
          </a:prstGeom>
        </p:spPr>
        <p:txBody>
          <a:bodyPr/>
          <a:lstStyle>
            <a:lvl1pPr algn="l" defTabSz="914400" rtl="0" eaLnBrk="1" latinLnBrk="0" hangingPunct="1">
              <a:lnSpc>
                <a:spcPct val="90000"/>
              </a:lnSpc>
              <a:spcBef>
                <a:spcPct val="0"/>
              </a:spcBef>
              <a:buNone/>
              <a:defRPr sz="3400" b="1" kern="1200">
                <a:solidFill>
                  <a:schemeClr val="accent1"/>
                </a:solidFill>
                <a:latin typeface="+mj-lt"/>
                <a:ea typeface="+mj-ea"/>
                <a:cs typeface="+mj-cs"/>
              </a:defRPr>
            </a:lvl1pPr>
          </a:lstStyle>
          <a:p>
            <a:r>
              <a:rPr lang="en-GB" sz="3600" err="1"/>
              <a:t>Hälsa</a:t>
            </a:r>
            <a:endParaRPr lang="en-SE" sz="3600"/>
          </a:p>
        </p:txBody>
      </p:sp>
      <p:sp>
        <p:nvSpPr>
          <p:cNvPr id="6" name="Platshållare för innehåll 1">
            <a:extLst>
              <a:ext uri="{FF2B5EF4-FFF2-40B4-BE49-F238E27FC236}">
                <a16:creationId xmlns:a16="http://schemas.microsoft.com/office/drawing/2014/main" id="{64090D4E-C54F-0241-B1D1-159098B09166}"/>
              </a:ext>
            </a:extLst>
          </p:cNvPr>
          <p:cNvSpPr txBox="1">
            <a:spLocks/>
          </p:cNvSpPr>
          <p:nvPr/>
        </p:nvSpPr>
        <p:spPr>
          <a:xfrm>
            <a:off x="721643" y="1858941"/>
            <a:ext cx="6553072" cy="4289480"/>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14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536575" indent="-268288"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808038" indent="-27305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079500" indent="-271463"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343025" indent="-263525"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sv-SE" sz="1800" b="1">
                <a:solidFill>
                  <a:schemeClr val="accent1"/>
                </a:solidFill>
              </a:rPr>
              <a:t>Målet för LKAB är att vi ska ha en säker och sund arbetsmiljö som eliminerar risk för ohälsa och främjar hälsa. Arbetsmiljön består av såväl risk- som friskfaktorer som påverkar ohälsa och hälsa och som samspelar med varandra.</a:t>
            </a:r>
          </a:p>
          <a:p>
            <a:pPr marL="0" indent="0">
              <a:lnSpc>
                <a:spcPct val="120000"/>
              </a:lnSpc>
              <a:buNone/>
            </a:pPr>
            <a:r>
              <a:rPr lang="sv-SE" sz="1800">
                <a:solidFill>
                  <a:schemeClr val="accent1"/>
                </a:solidFill>
              </a:rPr>
              <a:t>Arbetet med riskfaktorerna handlar om att minska risken för ohälsa medan arbetet runt friskfaktorerna innefattar att stärka hälsan. </a:t>
            </a:r>
          </a:p>
          <a:p>
            <a:pPr marL="0" indent="0">
              <a:lnSpc>
                <a:spcPct val="120000"/>
              </a:lnSpc>
              <a:buNone/>
            </a:pPr>
            <a:r>
              <a:rPr lang="sv-SE" sz="1800">
                <a:solidFill>
                  <a:schemeClr val="accent1"/>
                </a:solidFill>
              </a:rPr>
              <a:t>Hur pass väl vi proaktivt lyckas hantera riskfaktorerna i arbetsmiljön mäts via utfallsindikatorn varaktig betydande arbetsrelaterad ohälsa. Detta handlar både om belastningsergonomisk och organisatorisk och socialt relaterad ohälsa (OSA) vilket baseras på statistik från företagshälsovården.</a:t>
            </a:r>
          </a:p>
        </p:txBody>
      </p:sp>
      <p:sp>
        <p:nvSpPr>
          <p:cNvPr id="7" name="Rectangle 6">
            <a:extLst>
              <a:ext uri="{FF2B5EF4-FFF2-40B4-BE49-F238E27FC236}">
                <a16:creationId xmlns:a16="http://schemas.microsoft.com/office/drawing/2014/main" id="{340FF563-872C-0544-93E3-1984B73B05EA}"/>
              </a:ext>
            </a:extLst>
          </p:cNvPr>
          <p:cNvSpPr/>
          <p:nvPr/>
        </p:nvSpPr>
        <p:spPr>
          <a:xfrm>
            <a:off x="7689698" y="1770242"/>
            <a:ext cx="3625147" cy="42566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TextBox 7">
            <a:extLst>
              <a:ext uri="{FF2B5EF4-FFF2-40B4-BE49-F238E27FC236}">
                <a16:creationId xmlns:a16="http://schemas.microsoft.com/office/drawing/2014/main" id="{FE623FD3-70D8-7546-A295-DDB875951DD2}"/>
              </a:ext>
            </a:extLst>
          </p:cNvPr>
          <p:cNvSpPr txBox="1"/>
          <p:nvPr/>
        </p:nvSpPr>
        <p:spPr>
          <a:xfrm>
            <a:off x="8063343" y="3825007"/>
            <a:ext cx="2928865" cy="2062103"/>
          </a:xfrm>
          <a:prstGeom prst="rect">
            <a:avLst/>
          </a:prstGeom>
          <a:noFill/>
        </p:spPr>
        <p:txBody>
          <a:bodyPr wrap="square" lIns="0" tIns="0" rIns="0" bIns="0" rtlCol="0">
            <a:spAutoFit/>
          </a:bodyPr>
          <a:lstStyle/>
          <a:p>
            <a:pPr marL="285750" indent="-285750">
              <a:buFont typeface="Arial" panose="020B0604020202020204" pitchFamily="34" charset="0"/>
              <a:buChar char="•"/>
            </a:pPr>
            <a:r>
              <a:rPr lang="sv-SE" sz="1500">
                <a:solidFill>
                  <a:schemeClr val="bg1"/>
                </a:solidFill>
              </a:rPr>
              <a:t>Följa de gyllene reglerna. </a:t>
            </a:r>
            <a:br>
              <a:rPr lang="sv-SE" sz="1500">
                <a:solidFill>
                  <a:schemeClr val="bg1"/>
                </a:solidFill>
              </a:rPr>
            </a:br>
            <a:r>
              <a:rPr lang="sv-SE" sz="1500">
                <a:solidFill>
                  <a:schemeClr val="bg1"/>
                </a:solidFill>
              </a:rPr>
              <a:t>Det är </a:t>
            </a:r>
            <a:r>
              <a:rPr lang="en-US" sz="1500" err="1">
                <a:solidFill>
                  <a:schemeClr val="bg1"/>
                </a:solidFill>
              </a:rPr>
              <a:t>beteenden</a:t>
            </a:r>
            <a:r>
              <a:rPr lang="en-US" sz="1500">
                <a:solidFill>
                  <a:schemeClr val="bg1"/>
                </a:solidFill>
              </a:rPr>
              <a:t> </a:t>
            </a:r>
            <a:r>
              <a:rPr lang="en-US" sz="1500" err="1">
                <a:solidFill>
                  <a:schemeClr val="bg1"/>
                </a:solidFill>
              </a:rPr>
              <a:t>som</a:t>
            </a:r>
            <a:r>
              <a:rPr lang="en-US" sz="1500">
                <a:solidFill>
                  <a:schemeClr val="bg1"/>
                </a:solidFill>
              </a:rPr>
              <a:t> </a:t>
            </a:r>
            <a:r>
              <a:rPr lang="en-US" sz="1500" err="1">
                <a:solidFill>
                  <a:schemeClr val="bg1"/>
                </a:solidFill>
              </a:rPr>
              <a:t>skapar</a:t>
            </a:r>
            <a:r>
              <a:rPr lang="en-US" sz="1500">
                <a:solidFill>
                  <a:schemeClr val="bg1"/>
                </a:solidFill>
              </a:rPr>
              <a:t> </a:t>
            </a:r>
            <a:r>
              <a:rPr lang="en-US" sz="1500" err="1">
                <a:solidFill>
                  <a:schemeClr val="bg1"/>
                </a:solidFill>
              </a:rPr>
              <a:t>sunda</a:t>
            </a:r>
            <a:r>
              <a:rPr lang="en-US" sz="1500">
                <a:solidFill>
                  <a:schemeClr val="bg1"/>
                </a:solidFill>
              </a:rPr>
              <a:t> </a:t>
            </a:r>
            <a:r>
              <a:rPr lang="en-US" sz="1500" err="1">
                <a:solidFill>
                  <a:schemeClr val="bg1"/>
                </a:solidFill>
              </a:rPr>
              <a:t>arbetsplatser</a:t>
            </a:r>
            <a:r>
              <a:rPr lang="en-US" sz="1500">
                <a:solidFill>
                  <a:schemeClr val="bg1"/>
                </a:solidFill>
              </a:rPr>
              <a:t>.</a:t>
            </a:r>
          </a:p>
          <a:p>
            <a:pPr marL="285750" indent="-285750">
              <a:buFont typeface="Arial" panose="020B0604020202020204" pitchFamily="34" charset="0"/>
              <a:buChar char="•"/>
            </a:pPr>
            <a:endParaRPr lang="en-US" sz="1500">
              <a:solidFill>
                <a:schemeClr val="bg1"/>
              </a:solidFill>
            </a:endParaRPr>
          </a:p>
          <a:p>
            <a:pPr marL="285750" indent="-285750">
              <a:buFont typeface="Arial" panose="020B0604020202020204" pitchFamily="34" charset="0"/>
              <a:buChar char="•"/>
            </a:pPr>
            <a:r>
              <a:rPr lang="sv-SE" sz="1500">
                <a:solidFill>
                  <a:schemeClr val="bg1"/>
                </a:solidFill>
              </a:rPr>
              <a:t>Arbeta med riskhantering</a:t>
            </a:r>
          </a:p>
          <a:p>
            <a:pPr marL="285750" indent="-285750">
              <a:buFont typeface="Arial" panose="020B0604020202020204" pitchFamily="34" charset="0"/>
              <a:buChar char="•"/>
            </a:pPr>
            <a:endParaRPr lang="sv-SE" sz="1500">
              <a:solidFill>
                <a:schemeClr val="bg1"/>
              </a:solidFill>
            </a:endParaRPr>
          </a:p>
          <a:p>
            <a:pPr marL="285750" indent="-285750">
              <a:buFont typeface="Arial" panose="020B0604020202020204" pitchFamily="34" charset="0"/>
              <a:buChar char="•"/>
            </a:pPr>
            <a:r>
              <a:rPr lang="sv-SE" sz="1500">
                <a:solidFill>
                  <a:schemeClr val="bg1"/>
                </a:solidFill>
              </a:rPr>
              <a:t>Föreslå hälsofrämjande aktiviteter</a:t>
            </a:r>
          </a:p>
          <a:p>
            <a:endParaRPr lang="en-SE" sz="1400">
              <a:solidFill>
                <a:schemeClr val="bg1"/>
              </a:solidFill>
            </a:endParaRPr>
          </a:p>
        </p:txBody>
      </p:sp>
      <p:sp>
        <p:nvSpPr>
          <p:cNvPr id="9" name="TextBox 8">
            <a:extLst>
              <a:ext uri="{FF2B5EF4-FFF2-40B4-BE49-F238E27FC236}">
                <a16:creationId xmlns:a16="http://schemas.microsoft.com/office/drawing/2014/main" id="{222C5874-B621-3A49-B5D4-3C504D5DC36F}"/>
              </a:ext>
            </a:extLst>
          </p:cNvPr>
          <p:cNvSpPr txBox="1"/>
          <p:nvPr/>
        </p:nvSpPr>
        <p:spPr>
          <a:xfrm>
            <a:off x="8063344" y="2161915"/>
            <a:ext cx="2995769" cy="1384995"/>
          </a:xfrm>
          <a:prstGeom prst="rect">
            <a:avLst/>
          </a:prstGeom>
          <a:noFill/>
        </p:spPr>
        <p:txBody>
          <a:bodyPr wrap="square" lIns="0" tIns="0" rIns="0" bIns="0" rtlCol="0">
            <a:spAutoFit/>
          </a:bodyPr>
          <a:lstStyle/>
          <a:p>
            <a:r>
              <a:rPr lang="sv-SE">
                <a:solidFill>
                  <a:schemeClr val="bg1"/>
                </a:solidFill>
              </a:rPr>
              <a:t>Du kan aktivt delta på många olika sätt i LKABs hälso-främjande arbete beroende på var du jobbar. Gemensamt för oss alla är exempelvis att:</a:t>
            </a:r>
          </a:p>
        </p:txBody>
      </p:sp>
      <p:grpSp>
        <p:nvGrpSpPr>
          <p:cNvPr id="13" name="Group 12">
            <a:extLst>
              <a:ext uri="{FF2B5EF4-FFF2-40B4-BE49-F238E27FC236}">
                <a16:creationId xmlns:a16="http://schemas.microsoft.com/office/drawing/2014/main" id="{7C1501BA-0103-40B0-4AF1-8B37DE363BEC}"/>
              </a:ext>
            </a:extLst>
          </p:cNvPr>
          <p:cNvGrpSpPr/>
          <p:nvPr/>
        </p:nvGrpSpPr>
        <p:grpSpPr>
          <a:xfrm>
            <a:off x="6866325" y="926891"/>
            <a:ext cx="4192788" cy="813508"/>
            <a:chOff x="6866325" y="635032"/>
            <a:chExt cx="4192788" cy="813508"/>
          </a:xfrm>
        </p:grpSpPr>
        <p:sp>
          <p:nvSpPr>
            <p:cNvPr id="10" name="TextBox 9">
              <a:extLst>
                <a:ext uri="{FF2B5EF4-FFF2-40B4-BE49-F238E27FC236}">
                  <a16:creationId xmlns:a16="http://schemas.microsoft.com/office/drawing/2014/main" id="{1C33F4A2-2776-BB49-8739-04D8AF01D492}"/>
                </a:ext>
              </a:extLst>
            </p:cNvPr>
            <p:cNvSpPr txBox="1"/>
            <p:nvPr/>
          </p:nvSpPr>
          <p:spPr>
            <a:xfrm>
              <a:off x="7695568" y="756043"/>
              <a:ext cx="3363545" cy="692497"/>
            </a:xfrm>
            <a:prstGeom prst="rect">
              <a:avLst/>
            </a:prstGeom>
            <a:noFill/>
          </p:spPr>
          <p:txBody>
            <a:bodyPr wrap="square" lIns="0" tIns="0" rIns="0" bIns="0" rtlCol="0">
              <a:spAutoFit/>
            </a:bodyPr>
            <a:lstStyle/>
            <a:p>
              <a:r>
                <a:rPr lang="sv-SE" sz="1500"/>
                <a:t>Det handlar om att må så bra som möjligt utifrån sina individuella förutsättningar. </a:t>
              </a:r>
              <a:endParaRPr lang="sv-SE" sz="1500">
                <a:solidFill>
                  <a:schemeClr val="accent1"/>
                </a:solidFill>
              </a:endParaRPr>
            </a:p>
            <a:p>
              <a:endParaRPr lang="en-SE" sz="1500"/>
            </a:p>
          </p:txBody>
        </p:sp>
        <p:sp>
          <p:nvSpPr>
            <p:cNvPr id="12" name="Oval 11">
              <a:extLst>
                <a:ext uri="{FF2B5EF4-FFF2-40B4-BE49-F238E27FC236}">
                  <a16:creationId xmlns:a16="http://schemas.microsoft.com/office/drawing/2014/main" id="{23B7FA54-A4EB-5441-B19C-626261221EFB}"/>
                </a:ext>
              </a:extLst>
            </p:cNvPr>
            <p:cNvSpPr/>
            <p:nvPr/>
          </p:nvSpPr>
          <p:spPr>
            <a:xfrm>
              <a:off x="6866325" y="635032"/>
              <a:ext cx="637309" cy="6373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1" name="TextBox 10">
              <a:extLst>
                <a:ext uri="{FF2B5EF4-FFF2-40B4-BE49-F238E27FC236}">
                  <a16:creationId xmlns:a16="http://schemas.microsoft.com/office/drawing/2014/main" id="{57D29D95-3BBC-F140-9422-5E95DA3D2C2E}"/>
                </a:ext>
              </a:extLst>
            </p:cNvPr>
            <p:cNvSpPr txBox="1"/>
            <p:nvPr/>
          </p:nvSpPr>
          <p:spPr>
            <a:xfrm>
              <a:off x="7135660" y="749801"/>
              <a:ext cx="1122218" cy="430887"/>
            </a:xfrm>
            <a:prstGeom prst="rect">
              <a:avLst/>
            </a:prstGeom>
            <a:noFill/>
          </p:spPr>
          <p:txBody>
            <a:bodyPr wrap="square" lIns="0" tIns="0" rIns="0" bIns="0" rtlCol="0">
              <a:spAutoFit/>
            </a:bodyPr>
            <a:lstStyle/>
            <a:p>
              <a:r>
                <a:rPr lang="en-SE" sz="2800" b="1">
                  <a:solidFill>
                    <a:schemeClr val="accent1"/>
                  </a:solidFill>
                </a:rPr>
                <a:t>!</a:t>
              </a:r>
            </a:p>
          </p:txBody>
        </p:sp>
      </p:grpSp>
    </p:spTree>
    <p:extLst>
      <p:ext uri="{BB962C8B-B14F-4D97-AF65-F5344CB8AC3E}">
        <p14:creationId xmlns:p14="http://schemas.microsoft.com/office/powerpoint/2010/main" val="3350269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FB62C0E-C22A-7A43-A323-7CD32480AF19}"/>
              </a:ext>
            </a:extLst>
          </p:cNvPr>
          <p:cNvSpPr/>
          <p:nvPr/>
        </p:nvSpPr>
        <p:spPr>
          <a:xfrm>
            <a:off x="623887" y="1473680"/>
            <a:ext cx="3546332" cy="55230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2" name="Text Placeholder 1">
            <a:extLst>
              <a:ext uri="{FF2B5EF4-FFF2-40B4-BE49-F238E27FC236}">
                <a16:creationId xmlns:a16="http://schemas.microsoft.com/office/drawing/2014/main" id="{41EFE1A3-01DC-5345-9C9E-6064ECD1B259}"/>
              </a:ext>
            </a:extLst>
          </p:cNvPr>
          <p:cNvSpPr>
            <a:spLocks noGrp="1"/>
          </p:cNvSpPr>
          <p:nvPr>
            <p:ph type="body" sz="quarter" idx="13"/>
          </p:nvPr>
        </p:nvSpPr>
        <p:spPr>
          <a:xfrm>
            <a:off x="803275" y="1633102"/>
            <a:ext cx="3168000" cy="312544"/>
          </a:xfrm>
        </p:spPr>
        <p:txBody>
          <a:bodyPr/>
          <a:lstStyle/>
          <a:p>
            <a:r>
              <a:rPr lang="en-SE"/>
              <a:t>Övning</a:t>
            </a:r>
          </a:p>
        </p:txBody>
      </p:sp>
      <p:sp>
        <p:nvSpPr>
          <p:cNvPr id="3" name="Text Placeholder 2">
            <a:extLst>
              <a:ext uri="{FF2B5EF4-FFF2-40B4-BE49-F238E27FC236}">
                <a16:creationId xmlns:a16="http://schemas.microsoft.com/office/drawing/2014/main" id="{CC288B69-77FF-FC4D-A304-70B711748AA3}"/>
              </a:ext>
            </a:extLst>
          </p:cNvPr>
          <p:cNvSpPr>
            <a:spLocks noGrp="1"/>
          </p:cNvSpPr>
          <p:nvPr>
            <p:ph type="body" sz="quarter" idx="14"/>
          </p:nvPr>
        </p:nvSpPr>
        <p:spPr/>
        <p:txBody>
          <a:bodyPr>
            <a:noAutofit/>
          </a:bodyPr>
          <a:lstStyle/>
          <a:p>
            <a:pPr marL="0" indent="0">
              <a:buNone/>
            </a:pPr>
            <a:r>
              <a:rPr lang="sv-SE" sz="1600"/>
              <a:t>Reflektera 5 minuter vad du gör för att din hälsa inte ska påverkas negativt av ditt arbete direkt eller över tid.</a:t>
            </a:r>
          </a:p>
          <a:p>
            <a:r>
              <a:rPr lang="sv-SE" sz="1600"/>
              <a:t>Vilka är de mest framträdande hälsoriskerna (fysisk samt organisatorisk och/eller social arbetsmiljö) på vår arbetsplats och hur kan vi reducera dessa risker?</a:t>
            </a:r>
          </a:p>
          <a:p>
            <a:pPr marL="0" indent="0">
              <a:buNone/>
            </a:pPr>
            <a:r>
              <a:rPr lang="sv-SE" sz="1600"/>
              <a:t>Ha en dialog tillsammans med bordsgrannen kring vad ni gör för att må bra på jobbet!</a:t>
            </a:r>
          </a:p>
        </p:txBody>
      </p:sp>
      <p:sp>
        <p:nvSpPr>
          <p:cNvPr id="4" name="Picture Placeholder 3">
            <a:extLst>
              <a:ext uri="{FF2B5EF4-FFF2-40B4-BE49-F238E27FC236}">
                <a16:creationId xmlns:a16="http://schemas.microsoft.com/office/drawing/2014/main" id="{9E19A3B8-26D8-AA41-9C26-53E3EFE8206B}"/>
              </a:ext>
            </a:extLst>
          </p:cNvPr>
          <p:cNvSpPr>
            <a:spLocks noGrp="1"/>
          </p:cNvSpPr>
          <p:nvPr>
            <p:ph type="pic" sz="quarter" idx="15"/>
          </p:nvPr>
        </p:nvSpPr>
        <p:spPr/>
      </p:sp>
      <p:sp>
        <p:nvSpPr>
          <p:cNvPr id="5" name="Footer Placeholder 4">
            <a:extLst>
              <a:ext uri="{FF2B5EF4-FFF2-40B4-BE49-F238E27FC236}">
                <a16:creationId xmlns:a16="http://schemas.microsoft.com/office/drawing/2014/main" id="{036EFAC5-0A4B-C847-9900-2DD60FF50EC2}"/>
              </a:ext>
            </a:extLst>
          </p:cNvPr>
          <p:cNvSpPr>
            <a:spLocks noGrp="1"/>
          </p:cNvSpPr>
          <p:nvPr>
            <p:ph type="ftr" sz="quarter" idx="17"/>
          </p:nvPr>
        </p:nvSpPr>
        <p:spPr/>
        <p:txBody>
          <a:bodyPr/>
          <a:lstStyle/>
          <a:p>
            <a:endParaRPr lang="sv-SE"/>
          </a:p>
        </p:txBody>
      </p:sp>
      <p:sp>
        <p:nvSpPr>
          <p:cNvPr id="6" name="Slide Number Placeholder 5">
            <a:extLst>
              <a:ext uri="{FF2B5EF4-FFF2-40B4-BE49-F238E27FC236}">
                <a16:creationId xmlns:a16="http://schemas.microsoft.com/office/drawing/2014/main" id="{364A4A17-9C29-3246-900C-652DCF1DDD03}"/>
              </a:ext>
            </a:extLst>
          </p:cNvPr>
          <p:cNvSpPr>
            <a:spLocks noGrp="1"/>
          </p:cNvSpPr>
          <p:nvPr>
            <p:ph type="sldNum" sz="quarter" idx="18"/>
          </p:nvPr>
        </p:nvSpPr>
        <p:spPr/>
        <p:txBody>
          <a:bodyPr/>
          <a:lstStyle/>
          <a:p>
            <a:pPr algn="l"/>
            <a:fld id="{FF0A07D5-82FF-48F1-8DEB-0B2470916748}" type="slidenum">
              <a:rPr lang="sv-SE" smtClean="0"/>
              <a:pPr algn="l"/>
              <a:t>23</a:t>
            </a:fld>
            <a:endParaRPr lang="sv-SE"/>
          </a:p>
        </p:txBody>
      </p:sp>
      <p:sp>
        <p:nvSpPr>
          <p:cNvPr id="7" name="Title 6">
            <a:extLst>
              <a:ext uri="{FF2B5EF4-FFF2-40B4-BE49-F238E27FC236}">
                <a16:creationId xmlns:a16="http://schemas.microsoft.com/office/drawing/2014/main" id="{294E0DA3-A92B-E14D-8749-2CECCE96D797}"/>
              </a:ext>
            </a:extLst>
          </p:cNvPr>
          <p:cNvSpPr>
            <a:spLocks noGrp="1"/>
          </p:cNvSpPr>
          <p:nvPr>
            <p:ph type="title"/>
          </p:nvPr>
        </p:nvSpPr>
        <p:spPr/>
        <p:txBody>
          <a:bodyPr/>
          <a:lstStyle/>
          <a:p>
            <a:r>
              <a:rPr lang="en-SE"/>
              <a:t>Hälsa – Det börjar med oss</a:t>
            </a:r>
          </a:p>
        </p:txBody>
      </p:sp>
      <p:pic>
        <p:nvPicPr>
          <p:cNvPr id="8" name="Bildobjekt 6" descr="En bild som visar person&#10;&#10;Automatiskt genererad beskrivning">
            <a:extLst>
              <a:ext uri="{FF2B5EF4-FFF2-40B4-BE49-F238E27FC236}">
                <a16:creationId xmlns:a16="http://schemas.microsoft.com/office/drawing/2014/main" id="{C825EB95-9F36-C641-888B-E64C8233024B}"/>
              </a:ext>
            </a:extLst>
          </p:cNvPr>
          <p:cNvPicPr>
            <a:picLocks noChangeAspect="1"/>
          </p:cNvPicPr>
          <p:nvPr/>
        </p:nvPicPr>
        <p:blipFill rotWithShape="1">
          <a:blip r:embed="rId2"/>
          <a:srcRect l="27433" t="9497" r="8708" b="29645"/>
          <a:stretch/>
        </p:blipFill>
        <p:spPr>
          <a:xfrm>
            <a:off x="4307367" y="1484313"/>
            <a:ext cx="7244649" cy="4608512"/>
          </a:xfrm>
          <a:prstGeom prst="rect">
            <a:avLst/>
          </a:prstGeom>
          <a:noFill/>
        </p:spPr>
      </p:pic>
    </p:spTree>
    <p:extLst>
      <p:ext uri="{BB962C8B-B14F-4D97-AF65-F5344CB8AC3E}">
        <p14:creationId xmlns:p14="http://schemas.microsoft.com/office/powerpoint/2010/main" val="609826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94F981-A587-B849-9A1D-8D94C5B88896}"/>
              </a:ext>
            </a:extLst>
          </p:cNvPr>
          <p:cNvSpPr>
            <a:spLocks noGrp="1"/>
          </p:cNvSpPr>
          <p:nvPr>
            <p:ph type="ftr" sz="quarter" idx="11"/>
          </p:nvPr>
        </p:nvSpPr>
        <p:spPr/>
        <p:txBody>
          <a:bodyPr/>
          <a:lstStyle/>
          <a:p>
            <a:endParaRPr lang="sv-SE"/>
          </a:p>
        </p:txBody>
      </p:sp>
      <p:sp>
        <p:nvSpPr>
          <p:cNvPr id="3" name="Slide Number Placeholder 2">
            <a:extLst>
              <a:ext uri="{FF2B5EF4-FFF2-40B4-BE49-F238E27FC236}">
                <a16:creationId xmlns:a16="http://schemas.microsoft.com/office/drawing/2014/main" id="{428D08EF-F9D2-1046-95D4-88674EC13B5D}"/>
              </a:ext>
            </a:extLst>
          </p:cNvPr>
          <p:cNvSpPr>
            <a:spLocks noGrp="1"/>
          </p:cNvSpPr>
          <p:nvPr>
            <p:ph type="sldNum" sz="quarter" idx="12"/>
          </p:nvPr>
        </p:nvSpPr>
        <p:spPr/>
        <p:txBody>
          <a:bodyPr/>
          <a:lstStyle/>
          <a:p>
            <a:pPr algn="l"/>
            <a:fld id="{FF0A07D5-82FF-48F1-8DEB-0B2470916748}" type="slidenum">
              <a:rPr lang="sv-SE" smtClean="0"/>
              <a:pPr algn="l"/>
              <a:t>24</a:t>
            </a:fld>
            <a:endParaRPr lang="sv-SE"/>
          </a:p>
        </p:txBody>
      </p:sp>
      <p:sp>
        <p:nvSpPr>
          <p:cNvPr id="4" name="Rectangle 3">
            <a:extLst>
              <a:ext uri="{FF2B5EF4-FFF2-40B4-BE49-F238E27FC236}">
                <a16:creationId xmlns:a16="http://schemas.microsoft.com/office/drawing/2014/main" id="{7A7BE245-D950-B94E-BFF6-000D073BC9E5}"/>
              </a:ext>
            </a:extLst>
          </p:cNvPr>
          <p:cNvSpPr/>
          <p:nvPr/>
        </p:nvSpPr>
        <p:spPr>
          <a:xfrm>
            <a:off x="0" y="0"/>
            <a:ext cx="12192000" cy="6386945"/>
          </a:xfrm>
          <a:prstGeom prst="rect">
            <a:avLst/>
          </a:prstGeom>
          <a:solidFill>
            <a:srgbClr val="F0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Title 1">
            <a:extLst>
              <a:ext uri="{FF2B5EF4-FFF2-40B4-BE49-F238E27FC236}">
                <a16:creationId xmlns:a16="http://schemas.microsoft.com/office/drawing/2014/main" id="{87B6EF25-2757-7D4D-8052-EEA792B14A23}"/>
              </a:ext>
            </a:extLst>
          </p:cNvPr>
          <p:cNvSpPr txBox="1">
            <a:spLocks/>
          </p:cNvSpPr>
          <p:nvPr/>
        </p:nvSpPr>
        <p:spPr>
          <a:xfrm>
            <a:off x="606122" y="1050592"/>
            <a:ext cx="8713787" cy="971550"/>
          </a:xfrm>
          <a:prstGeom prst="rect">
            <a:avLst/>
          </a:prstGeom>
        </p:spPr>
        <p:txBody>
          <a:bodyPr/>
          <a:lstStyle>
            <a:lvl1pPr algn="l" defTabSz="914400" rtl="0" eaLnBrk="1" latinLnBrk="0" hangingPunct="1">
              <a:lnSpc>
                <a:spcPct val="90000"/>
              </a:lnSpc>
              <a:spcBef>
                <a:spcPct val="0"/>
              </a:spcBef>
              <a:buNone/>
              <a:defRPr sz="3400" b="1" kern="1200">
                <a:solidFill>
                  <a:schemeClr val="accent1"/>
                </a:solidFill>
                <a:latin typeface="+mj-lt"/>
                <a:ea typeface="+mj-ea"/>
                <a:cs typeface="+mj-cs"/>
              </a:defRPr>
            </a:lvl1pPr>
          </a:lstStyle>
          <a:p>
            <a:r>
              <a:rPr lang="en-GB" sz="3600" err="1"/>
              <a:t>Inkludering</a:t>
            </a:r>
            <a:endParaRPr lang="en-SE" sz="3600"/>
          </a:p>
        </p:txBody>
      </p:sp>
      <p:sp>
        <p:nvSpPr>
          <p:cNvPr id="6" name="Platshållare för innehåll 1">
            <a:extLst>
              <a:ext uri="{FF2B5EF4-FFF2-40B4-BE49-F238E27FC236}">
                <a16:creationId xmlns:a16="http://schemas.microsoft.com/office/drawing/2014/main" id="{64090D4E-C54F-0241-B1D1-159098B09166}"/>
              </a:ext>
            </a:extLst>
          </p:cNvPr>
          <p:cNvSpPr txBox="1">
            <a:spLocks/>
          </p:cNvSpPr>
          <p:nvPr/>
        </p:nvSpPr>
        <p:spPr>
          <a:xfrm>
            <a:off x="721643" y="1858941"/>
            <a:ext cx="6413448" cy="4289480"/>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14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536575" indent="-268288"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808038" indent="-27305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079500" indent="-271463"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343025" indent="-263525"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800" b="1">
                <a:solidFill>
                  <a:schemeClr val="accent1"/>
                </a:solidFill>
              </a:rPr>
              <a:t>Oavsett vilka vi är på fritiden så arbetar vi tillsammans för omställningen.  Inkludering inom LKAB handlar om att alla ska uppleva sig inkluderade som en del av grupptillhörigheten. </a:t>
            </a:r>
          </a:p>
          <a:p>
            <a:pPr marL="0" indent="0">
              <a:buNone/>
            </a:pPr>
            <a:r>
              <a:rPr lang="sv-SE" sz="1800">
                <a:solidFill>
                  <a:schemeClr val="accent1"/>
                </a:solidFill>
              </a:rPr>
              <a:t>Vi kan aktivt involvera kollegor och leverantörer på ett lämpligt sätt i arbetet. De människor du möter på LKAB kan tillföra fler perspektiv och  tillsammans kan vi lösa våra utmaningar.  </a:t>
            </a:r>
          </a:p>
          <a:p>
            <a:pPr marL="0" indent="0">
              <a:buNone/>
            </a:pPr>
            <a:r>
              <a:rPr lang="sv-SE" sz="1800">
                <a:solidFill>
                  <a:schemeClr val="accent1"/>
                </a:solidFill>
              </a:rPr>
              <a:t>Du ska kunna vara dig själv på  jobbet, bli respekterad och samtidigt respektera andra.</a:t>
            </a:r>
          </a:p>
          <a:p>
            <a:pPr marL="0" indent="0">
              <a:buNone/>
            </a:pPr>
            <a:r>
              <a:rPr lang="sv-SE" sz="1800">
                <a:solidFill>
                  <a:schemeClr val="accent1"/>
                </a:solidFill>
                <a:ea typeface="+mn-lt"/>
                <a:cs typeface="+mn-lt"/>
              </a:rPr>
              <a:t>Det du gör i vardagen på din arbetsplats har stor påverkan. Vi behöver alla reflektera över hur vi bidrar till inkludering på våra arbetsplatser. </a:t>
            </a:r>
          </a:p>
        </p:txBody>
      </p:sp>
      <p:sp>
        <p:nvSpPr>
          <p:cNvPr id="7" name="Rectangle 6">
            <a:extLst>
              <a:ext uri="{FF2B5EF4-FFF2-40B4-BE49-F238E27FC236}">
                <a16:creationId xmlns:a16="http://schemas.microsoft.com/office/drawing/2014/main" id="{340FF563-872C-0544-93E3-1984B73B05EA}"/>
              </a:ext>
            </a:extLst>
          </p:cNvPr>
          <p:cNvSpPr/>
          <p:nvPr/>
        </p:nvSpPr>
        <p:spPr>
          <a:xfrm>
            <a:off x="7523022" y="1529430"/>
            <a:ext cx="3902663" cy="44974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TextBox 7">
            <a:extLst>
              <a:ext uri="{FF2B5EF4-FFF2-40B4-BE49-F238E27FC236}">
                <a16:creationId xmlns:a16="http://schemas.microsoft.com/office/drawing/2014/main" id="{FE623FD3-70D8-7546-A295-DDB875951DD2}"/>
              </a:ext>
            </a:extLst>
          </p:cNvPr>
          <p:cNvSpPr txBox="1"/>
          <p:nvPr/>
        </p:nvSpPr>
        <p:spPr>
          <a:xfrm>
            <a:off x="7730840" y="2857536"/>
            <a:ext cx="3505200" cy="2769989"/>
          </a:xfrm>
          <a:prstGeom prst="rect">
            <a:avLst/>
          </a:prstGeom>
          <a:noFill/>
        </p:spPr>
        <p:txBody>
          <a:bodyPr wrap="square" lIns="0" tIns="0" rIns="0" bIns="0" rtlCol="0">
            <a:spAutoFit/>
          </a:bodyPr>
          <a:lstStyle/>
          <a:p>
            <a:pPr marL="285750" indent="-285750">
              <a:buFont typeface="Arial" panose="020B0604020202020204" pitchFamily="34" charset="0"/>
              <a:buChar char="•"/>
            </a:pPr>
            <a:r>
              <a:rPr lang="sv-SE" sz="1500">
                <a:solidFill>
                  <a:schemeClr val="bg1"/>
                </a:solidFill>
              </a:rPr>
              <a:t>Följ de gyllene reglerna. Det är våra beteenden som skapar inkludering. </a:t>
            </a:r>
          </a:p>
          <a:p>
            <a:pPr marL="285750" indent="-285750">
              <a:buFont typeface="Arial" panose="020B0604020202020204" pitchFamily="34" charset="0"/>
              <a:buChar char="•"/>
            </a:pPr>
            <a:endParaRPr lang="sv-SE" sz="1500">
              <a:solidFill>
                <a:schemeClr val="bg1"/>
              </a:solidFill>
            </a:endParaRPr>
          </a:p>
          <a:p>
            <a:pPr marL="285750" indent="-285750">
              <a:buFont typeface="Arial" panose="020B0604020202020204" pitchFamily="34" charset="0"/>
              <a:buChar char="•"/>
            </a:pPr>
            <a:r>
              <a:rPr lang="sv-SE" sz="1500">
                <a:solidFill>
                  <a:schemeClr val="bg1"/>
                </a:solidFill>
              </a:rPr>
              <a:t>Föreslå aktiviteter för att förbättra inkluderingen.</a:t>
            </a:r>
          </a:p>
          <a:p>
            <a:pPr marL="285750" indent="-285750">
              <a:buFont typeface="Arial" panose="020B0604020202020204" pitchFamily="34" charset="0"/>
              <a:buChar char="•"/>
            </a:pPr>
            <a:endParaRPr lang="sv-SE" sz="1500">
              <a:solidFill>
                <a:schemeClr val="bg1"/>
              </a:solidFill>
            </a:endParaRPr>
          </a:p>
          <a:p>
            <a:pPr marL="285750" indent="-285750">
              <a:buFont typeface="Arial" panose="020B0604020202020204" pitchFamily="34" charset="0"/>
              <a:buChar char="•"/>
            </a:pPr>
            <a:r>
              <a:rPr lang="sv-SE" sz="1500">
                <a:solidFill>
                  <a:schemeClr val="bg1"/>
                </a:solidFill>
              </a:rPr>
              <a:t>I verksamhetsplanen kan vi  gemensamt formulera vårt arbete för ökad inkludering. </a:t>
            </a:r>
          </a:p>
          <a:p>
            <a:pPr marL="285750" indent="-285750">
              <a:buFont typeface="Arial" panose="020B0604020202020204" pitchFamily="34" charset="0"/>
              <a:buChar char="•"/>
            </a:pPr>
            <a:endParaRPr lang="sv-SE" sz="1500">
              <a:solidFill>
                <a:schemeClr val="bg1"/>
              </a:solidFill>
            </a:endParaRPr>
          </a:p>
          <a:p>
            <a:pPr marL="285750" indent="-285750">
              <a:buFont typeface="Arial" panose="020B0604020202020204" pitchFamily="34" charset="0"/>
              <a:buChar char="•"/>
            </a:pPr>
            <a:r>
              <a:rPr lang="sv-SE" sz="1500">
                <a:solidFill>
                  <a:schemeClr val="bg1"/>
                </a:solidFill>
              </a:rPr>
              <a:t>Delta i arbetet med något av LKABs riskhanteringsverktyg*.</a:t>
            </a:r>
          </a:p>
        </p:txBody>
      </p:sp>
      <p:sp>
        <p:nvSpPr>
          <p:cNvPr id="9" name="TextBox 8">
            <a:extLst>
              <a:ext uri="{FF2B5EF4-FFF2-40B4-BE49-F238E27FC236}">
                <a16:creationId xmlns:a16="http://schemas.microsoft.com/office/drawing/2014/main" id="{222C5874-B621-3A49-B5D4-3C504D5DC36F}"/>
              </a:ext>
            </a:extLst>
          </p:cNvPr>
          <p:cNvSpPr txBox="1"/>
          <p:nvPr/>
        </p:nvSpPr>
        <p:spPr>
          <a:xfrm>
            <a:off x="7730840" y="1958782"/>
            <a:ext cx="3372209" cy="615553"/>
          </a:xfrm>
          <a:prstGeom prst="rect">
            <a:avLst/>
          </a:prstGeom>
          <a:noFill/>
        </p:spPr>
        <p:txBody>
          <a:bodyPr wrap="square" lIns="0" tIns="0" rIns="0" bIns="0" rtlCol="0">
            <a:spAutoFit/>
          </a:bodyPr>
          <a:lstStyle/>
          <a:p>
            <a:pPr marL="0" indent="0">
              <a:buNone/>
            </a:pPr>
            <a:r>
              <a:rPr lang="sv-SE" sz="2000">
                <a:solidFill>
                  <a:schemeClr val="bg1"/>
                </a:solidFill>
              </a:rPr>
              <a:t>Inkludering, det börjar </a:t>
            </a:r>
          </a:p>
          <a:p>
            <a:pPr marL="0" indent="0">
              <a:buNone/>
            </a:pPr>
            <a:r>
              <a:rPr lang="sv-SE" sz="2000">
                <a:solidFill>
                  <a:schemeClr val="bg1"/>
                </a:solidFill>
              </a:rPr>
              <a:t>med mig: </a:t>
            </a:r>
          </a:p>
        </p:txBody>
      </p:sp>
    </p:spTree>
    <p:extLst>
      <p:ext uri="{BB962C8B-B14F-4D97-AF65-F5344CB8AC3E}">
        <p14:creationId xmlns:p14="http://schemas.microsoft.com/office/powerpoint/2010/main" val="3700209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288B69-77FF-FC4D-A304-70B711748AA3}"/>
              </a:ext>
            </a:extLst>
          </p:cNvPr>
          <p:cNvSpPr>
            <a:spLocks noGrp="1"/>
          </p:cNvSpPr>
          <p:nvPr>
            <p:ph type="body" sz="quarter" idx="14"/>
          </p:nvPr>
        </p:nvSpPr>
        <p:spPr/>
        <p:txBody>
          <a:bodyPr>
            <a:noAutofit/>
          </a:bodyPr>
          <a:lstStyle/>
          <a:p>
            <a:pPr marL="0" indent="0">
              <a:buNone/>
            </a:pPr>
            <a:r>
              <a:rPr lang="sv-SE" sz="1800">
                <a:ea typeface="+mn-lt"/>
                <a:cs typeface="+mn-lt"/>
              </a:rPr>
              <a:t>Dela in er i grupper med ca 3-4 personer/grupp. </a:t>
            </a:r>
            <a:r>
              <a:rPr lang="sv-SE" sz="1800"/>
              <a:t>Reflektera ca 10 minuter:</a:t>
            </a:r>
            <a:endParaRPr lang="en-US" sz="1800"/>
          </a:p>
          <a:p>
            <a:r>
              <a:rPr lang="sv-SE" sz="1800"/>
              <a:t>Vad är inkludering för dig?</a:t>
            </a:r>
          </a:p>
          <a:p>
            <a:r>
              <a:rPr lang="sv-SE" sz="1800"/>
              <a:t>Vad menar vi med inkludering på vår arbetsplats? </a:t>
            </a:r>
          </a:p>
          <a:p>
            <a:pPr marL="0" indent="0">
              <a:buNone/>
            </a:pPr>
            <a:r>
              <a:rPr lang="sv-SE" sz="1800"/>
              <a:t>Ha en dialog tillsammans vad ni behöver göra för att förbättra inkluderingen!</a:t>
            </a:r>
          </a:p>
          <a:p>
            <a:pPr marL="0" indent="0">
              <a:buNone/>
            </a:pPr>
            <a:r>
              <a:rPr lang="sv-SE" sz="1800"/>
              <a:t>Dela ett exempel per grupp i helgrupp</a:t>
            </a:r>
          </a:p>
        </p:txBody>
      </p:sp>
      <p:sp>
        <p:nvSpPr>
          <p:cNvPr id="4" name="Picture Placeholder 3">
            <a:extLst>
              <a:ext uri="{FF2B5EF4-FFF2-40B4-BE49-F238E27FC236}">
                <a16:creationId xmlns:a16="http://schemas.microsoft.com/office/drawing/2014/main" id="{9E19A3B8-26D8-AA41-9C26-53E3EFE8206B}"/>
              </a:ext>
            </a:extLst>
          </p:cNvPr>
          <p:cNvSpPr>
            <a:spLocks noGrp="1"/>
          </p:cNvSpPr>
          <p:nvPr>
            <p:ph type="pic" sz="quarter" idx="15"/>
          </p:nvPr>
        </p:nvSpPr>
        <p:spPr/>
      </p:sp>
      <p:sp>
        <p:nvSpPr>
          <p:cNvPr id="5" name="Footer Placeholder 4">
            <a:extLst>
              <a:ext uri="{FF2B5EF4-FFF2-40B4-BE49-F238E27FC236}">
                <a16:creationId xmlns:a16="http://schemas.microsoft.com/office/drawing/2014/main" id="{036EFAC5-0A4B-C847-9900-2DD60FF50EC2}"/>
              </a:ext>
            </a:extLst>
          </p:cNvPr>
          <p:cNvSpPr>
            <a:spLocks noGrp="1"/>
          </p:cNvSpPr>
          <p:nvPr>
            <p:ph type="ftr" sz="quarter" idx="17"/>
          </p:nvPr>
        </p:nvSpPr>
        <p:spPr/>
        <p:txBody>
          <a:bodyPr/>
          <a:lstStyle/>
          <a:p>
            <a:endParaRPr lang="sv-SE"/>
          </a:p>
        </p:txBody>
      </p:sp>
      <p:sp>
        <p:nvSpPr>
          <p:cNvPr id="6" name="Slide Number Placeholder 5">
            <a:extLst>
              <a:ext uri="{FF2B5EF4-FFF2-40B4-BE49-F238E27FC236}">
                <a16:creationId xmlns:a16="http://schemas.microsoft.com/office/drawing/2014/main" id="{364A4A17-9C29-3246-900C-652DCF1DDD03}"/>
              </a:ext>
            </a:extLst>
          </p:cNvPr>
          <p:cNvSpPr>
            <a:spLocks noGrp="1"/>
          </p:cNvSpPr>
          <p:nvPr>
            <p:ph type="sldNum" sz="quarter" idx="18"/>
          </p:nvPr>
        </p:nvSpPr>
        <p:spPr/>
        <p:txBody>
          <a:bodyPr/>
          <a:lstStyle/>
          <a:p>
            <a:pPr algn="l"/>
            <a:fld id="{FF0A07D5-82FF-48F1-8DEB-0B2470916748}" type="slidenum">
              <a:rPr lang="sv-SE" smtClean="0"/>
              <a:pPr algn="l"/>
              <a:t>25</a:t>
            </a:fld>
            <a:endParaRPr lang="sv-SE"/>
          </a:p>
        </p:txBody>
      </p:sp>
      <p:sp>
        <p:nvSpPr>
          <p:cNvPr id="7" name="Title 6">
            <a:extLst>
              <a:ext uri="{FF2B5EF4-FFF2-40B4-BE49-F238E27FC236}">
                <a16:creationId xmlns:a16="http://schemas.microsoft.com/office/drawing/2014/main" id="{294E0DA3-A92B-E14D-8749-2CECCE96D797}"/>
              </a:ext>
            </a:extLst>
          </p:cNvPr>
          <p:cNvSpPr>
            <a:spLocks noGrp="1"/>
          </p:cNvSpPr>
          <p:nvPr>
            <p:ph type="title"/>
          </p:nvPr>
        </p:nvSpPr>
        <p:spPr/>
        <p:txBody>
          <a:bodyPr/>
          <a:lstStyle/>
          <a:p>
            <a:r>
              <a:rPr lang="en-SE"/>
              <a:t>Inkludering – Det börjar med mig</a:t>
            </a:r>
          </a:p>
        </p:txBody>
      </p:sp>
      <p:pic>
        <p:nvPicPr>
          <p:cNvPr id="9" name="Bildobjekt 9" descr="En bild som visar person, utomhus, spelare, torg&#10;&#10;Automatiskt genererad beskrivning">
            <a:extLst>
              <a:ext uri="{FF2B5EF4-FFF2-40B4-BE49-F238E27FC236}">
                <a16:creationId xmlns:a16="http://schemas.microsoft.com/office/drawing/2014/main" id="{0475F7F1-E9D7-1D4F-8AD0-065FE73DD2A9}"/>
              </a:ext>
            </a:extLst>
          </p:cNvPr>
          <p:cNvPicPr>
            <a:picLocks noChangeAspect="1"/>
          </p:cNvPicPr>
          <p:nvPr/>
        </p:nvPicPr>
        <p:blipFill rotWithShape="1">
          <a:blip r:embed="rId2"/>
          <a:srcRect t="2619" b="2619"/>
          <a:stretch/>
        </p:blipFill>
        <p:spPr>
          <a:xfrm>
            <a:off x="4329112" y="1484313"/>
            <a:ext cx="7239000" cy="4608512"/>
          </a:xfrm>
          <a:prstGeom prst="rect">
            <a:avLst/>
          </a:prstGeom>
        </p:spPr>
      </p:pic>
      <p:sp>
        <p:nvSpPr>
          <p:cNvPr id="11" name="Text Placeholder 10">
            <a:extLst>
              <a:ext uri="{FF2B5EF4-FFF2-40B4-BE49-F238E27FC236}">
                <a16:creationId xmlns:a16="http://schemas.microsoft.com/office/drawing/2014/main" id="{BF7C802C-9C1D-984F-A4FE-B21C132B0AED}"/>
              </a:ext>
            </a:extLst>
          </p:cNvPr>
          <p:cNvSpPr>
            <a:spLocks noGrp="1"/>
          </p:cNvSpPr>
          <p:nvPr>
            <p:ph type="body" sz="quarter" idx="13"/>
          </p:nvPr>
        </p:nvSpPr>
        <p:spPr/>
        <p:txBody>
          <a:bodyPr/>
          <a:lstStyle/>
          <a:p>
            <a:endParaRPr lang="en-SE"/>
          </a:p>
        </p:txBody>
      </p:sp>
      <p:sp>
        <p:nvSpPr>
          <p:cNvPr id="12" name="Rectangle 11">
            <a:extLst>
              <a:ext uri="{FF2B5EF4-FFF2-40B4-BE49-F238E27FC236}">
                <a16:creationId xmlns:a16="http://schemas.microsoft.com/office/drawing/2014/main" id="{9567483A-9902-6840-94A2-75AC02E87D53}"/>
              </a:ext>
            </a:extLst>
          </p:cNvPr>
          <p:cNvSpPr/>
          <p:nvPr/>
        </p:nvSpPr>
        <p:spPr>
          <a:xfrm>
            <a:off x="619977" y="1480946"/>
            <a:ext cx="3558618" cy="55230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3" name="Text Placeholder 1">
            <a:extLst>
              <a:ext uri="{FF2B5EF4-FFF2-40B4-BE49-F238E27FC236}">
                <a16:creationId xmlns:a16="http://schemas.microsoft.com/office/drawing/2014/main" id="{10D8270F-E27D-9045-AE54-086B51D3C629}"/>
              </a:ext>
            </a:extLst>
          </p:cNvPr>
          <p:cNvSpPr txBox="1">
            <a:spLocks/>
          </p:cNvSpPr>
          <p:nvPr/>
        </p:nvSpPr>
        <p:spPr>
          <a:xfrm>
            <a:off x="799365" y="1629735"/>
            <a:ext cx="3168000" cy="312544"/>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2000" b="1" kern="1200">
                <a:solidFill>
                  <a:schemeClr val="accent1"/>
                </a:solidFill>
                <a:latin typeface="+mn-lt"/>
                <a:ea typeface="+mn-ea"/>
                <a:cs typeface="+mn-cs"/>
              </a:defRPr>
            </a:lvl1pPr>
            <a:lvl2pPr marL="536575" indent="-268288"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808038" indent="-27305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079500" indent="-271463"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343025" indent="-263525"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SE"/>
              <a:t>Övning</a:t>
            </a:r>
          </a:p>
        </p:txBody>
      </p:sp>
    </p:spTree>
    <p:extLst>
      <p:ext uri="{BB962C8B-B14F-4D97-AF65-F5344CB8AC3E}">
        <p14:creationId xmlns:p14="http://schemas.microsoft.com/office/powerpoint/2010/main" val="2172558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94F981-A587-B849-9A1D-8D94C5B88896}"/>
              </a:ext>
            </a:extLst>
          </p:cNvPr>
          <p:cNvSpPr>
            <a:spLocks noGrp="1"/>
          </p:cNvSpPr>
          <p:nvPr>
            <p:ph type="ftr" sz="quarter" idx="11"/>
          </p:nvPr>
        </p:nvSpPr>
        <p:spPr/>
        <p:txBody>
          <a:bodyPr/>
          <a:lstStyle/>
          <a:p>
            <a:endParaRPr lang="sv-SE"/>
          </a:p>
        </p:txBody>
      </p:sp>
      <p:sp>
        <p:nvSpPr>
          <p:cNvPr id="3" name="Slide Number Placeholder 2">
            <a:extLst>
              <a:ext uri="{FF2B5EF4-FFF2-40B4-BE49-F238E27FC236}">
                <a16:creationId xmlns:a16="http://schemas.microsoft.com/office/drawing/2014/main" id="{428D08EF-F9D2-1046-95D4-88674EC13B5D}"/>
              </a:ext>
            </a:extLst>
          </p:cNvPr>
          <p:cNvSpPr>
            <a:spLocks noGrp="1"/>
          </p:cNvSpPr>
          <p:nvPr>
            <p:ph type="sldNum" sz="quarter" idx="12"/>
          </p:nvPr>
        </p:nvSpPr>
        <p:spPr/>
        <p:txBody>
          <a:bodyPr/>
          <a:lstStyle/>
          <a:p>
            <a:pPr algn="l"/>
            <a:fld id="{FF0A07D5-82FF-48F1-8DEB-0B2470916748}" type="slidenum">
              <a:rPr lang="sv-SE" smtClean="0"/>
              <a:pPr algn="l"/>
              <a:t>26</a:t>
            </a:fld>
            <a:endParaRPr lang="sv-SE"/>
          </a:p>
        </p:txBody>
      </p:sp>
      <p:sp>
        <p:nvSpPr>
          <p:cNvPr id="4" name="Rectangle 3">
            <a:extLst>
              <a:ext uri="{FF2B5EF4-FFF2-40B4-BE49-F238E27FC236}">
                <a16:creationId xmlns:a16="http://schemas.microsoft.com/office/drawing/2014/main" id="{7A7BE245-D950-B94E-BFF6-000D073BC9E5}"/>
              </a:ext>
            </a:extLst>
          </p:cNvPr>
          <p:cNvSpPr/>
          <p:nvPr/>
        </p:nvSpPr>
        <p:spPr>
          <a:xfrm>
            <a:off x="0" y="0"/>
            <a:ext cx="12192000" cy="6351373"/>
          </a:xfrm>
          <a:prstGeom prst="rect">
            <a:avLst/>
          </a:prstGeom>
          <a:solidFill>
            <a:srgbClr val="FFDCE1">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5" name="Title 1">
            <a:extLst>
              <a:ext uri="{FF2B5EF4-FFF2-40B4-BE49-F238E27FC236}">
                <a16:creationId xmlns:a16="http://schemas.microsoft.com/office/drawing/2014/main" id="{87B6EF25-2757-7D4D-8052-EEA792B14A23}"/>
              </a:ext>
            </a:extLst>
          </p:cNvPr>
          <p:cNvSpPr txBox="1">
            <a:spLocks/>
          </p:cNvSpPr>
          <p:nvPr/>
        </p:nvSpPr>
        <p:spPr>
          <a:xfrm>
            <a:off x="606122" y="1050592"/>
            <a:ext cx="8713787" cy="971550"/>
          </a:xfrm>
          <a:prstGeom prst="rect">
            <a:avLst/>
          </a:prstGeom>
        </p:spPr>
        <p:txBody>
          <a:bodyPr/>
          <a:lstStyle>
            <a:lvl1pPr algn="l" defTabSz="914400" rtl="0" eaLnBrk="1" latinLnBrk="0" hangingPunct="1">
              <a:lnSpc>
                <a:spcPct val="90000"/>
              </a:lnSpc>
              <a:spcBef>
                <a:spcPct val="0"/>
              </a:spcBef>
              <a:buNone/>
              <a:defRPr sz="3400" b="1" kern="1200">
                <a:solidFill>
                  <a:schemeClr val="accent1"/>
                </a:solidFill>
                <a:latin typeface="+mj-lt"/>
                <a:ea typeface="+mj-ea"/>
                <a:cs typeface="+mj-cs"/>
              </a:defRPr>
            </a:lvl1pPr>
          </a:lstStyle>
          <a:p>
            <a:r>
              <a:rPr lang="en-GB" sz="3600" err="1"/>
              <a:t>Välmående</a:t>
            </a:r>
            <a:endParaRPr lang="en-SE" sz="3600"/>
          </a:p>
        </p:txBody>
      </p:sp>
      <p:sp>
        <p:nvSpPr>
          <p:cNvPr id="6" name="Platshållare för innehåll 1">
            <a:extLst>
              <a:ext uri="{FF2B5EF4-FFF2-40B4-BE49-F238E27FC236}">
                <a16:creationId xmlns:a16="http://schemas.microsoft.com/office/drawing/2014/main" id="{64090D4E-C54F-0241-B1D1-159098B09166}"/>
              </a:ext>
            </a:extLst>
          </p:cNvPr>
          <p:cNvSpPr txBox="1">
            <a:spLocks/>
          </p:cNvSpPr>
          <p:nvPr/>
        </p:nvSpPr>
        <p:spPr>
          <a:xfrm>
            <a:off x="721643" y="1858941"/>
            <a:ext cx="6413448" cy="4289480"/>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14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536575" indent="-268288"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808038" indent="-27305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079500" indent="-271463"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343025" indent="-263525"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800" b="1">
                <a:solidFill>
                  <a:schemeClr val="accent1"/>
                </a:solidFill>
              </a:rPr>
              <a:t>LKAB har som mål att medarbetarna ska må bra. Arbetet med friskfaktorerna innefattar att stärka hälsan. LKAB har initierat ett fokus för att förbättra arbetsmiljön i företaget, där hälsa och välmående har en central del i arbetet. Hälsa och välmående är till stor del en individuell upplevelse av hälsotillstånd och välbefinnandet hos individen. </a:t>
            </a:r>
          </a:p>
          <a:p>
            <a:pPr marL="0" indent="0">
              <a:buNone/>
            </a:pPr>
            <a:r>
              <a:rPr lang="sv-SE" sz="1800">
                <a:solidFill>
                  <a:schemeClr val="accent1"/>
                </a:solidFill>
              </a:rPr>
              <a:t>Många faktorer, inom både den fysiska såväl som den organisatoriska och sociala arbetsmiljön tillsammans med förutsättningar för god livsstil, måste samspela för att skapa känsla av ett gott hälsotillstånd hos varje enskild person. Någon skarp gräns mellan arbets- och privatlivet är svårt att dra, då dessa i stor grad påverkar varandra. </a:t>
            </a:r>
          </a:p>
          <a:p>
            <a:pPr marL="0" indent="0">
              <a:buNone/>
            </a:pPr>
            <a:endParaRPr lang="sv-SE" sz="1000">
              <a:solidFill>
                <a:srgbClr val="004369"/>
              </a:solidFill>
              <a:latin typeface="Segoe UI" panose="020B0502040204020203" pitchFamily="34" charset="0"/>
            </a:endParaRPr>
          </a:p>
          <a:p>
            <a:pPr marL="0" indent="0">
              <a:buNone/>
            </a:pPr>
            <a:r>
              <a:rPr lang="sv-SE" sz="1000">
                <a:solidFill>
                  <a:srgbClr val="004369"/>
                </a:solidFill>
                <a:latin typeface="Segoe UI" panose="020B0502040204020203" pitchFamily="34" charset="0"/>
              </a:rPr>
              <a:t>Utfallet för hur välmående* förändras över tid mäts årligen för hela koncernen via enkäter </a:t>
            </a:r>
          </a:p>
          <a:p>
            <a:pPr marL="0" indent="0">
              <a:buNone/>
            </a:pPr>
            <a:endParaRPr lang="sv-SE" sz="1800">
              <a:solidFill>
                <a:schemeClr val="accent1"/>
              </a:solidFill>
            </a:endParaRPr>
          </a:p>
        </p:txBody>
      </p:sp>
      <p:sp>
        <p:nvSpPr>
          <p:cNvPr id="7" name="Rectangle 6">
            <a:extLst>
              <a:ext uri="{FF2B5EF4-FFF2-40B4-BE49-F238E27FC236}">
                <a16:creationId xmlns:a16="http://schemas.microsoft.com/office/drawing/2014/main" id="{340FF563-872C-0544-93E3-1984B73B05EA}"/>
              </a:ext>
            </a:extLst>
          </p:cNvPr>
          <p:cNvSpPr/>
          <p:nvPr/>
        </p:nvSpPr>
        <p:spPr>
          <a:xfrm>
            <a:off x="7689698" y="1529430"/>
            <a:ext cx="3625147" cy="44974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8" name="TextBox 7">
            <a:extLst>
              <a:ext uri="{FF2B5EF4-FFF2-40B4-BE49-F238E27FC236}">
                <a16:creationId xmlns:a16="http://schemas.microsoft.com/office/drawing/2014/main" id="{FE623FD3-70D8-7546-A295-DDB875951DD2}"/>
              </a:ext>
            </a:extLst>
          </p:cNvPr>
          <p:cNvSpPr txBox="1"/>
          <p:nvPr/>
        </p:nvSpPr>
        <p:spPr>
          <a:xfrm>
            <a:off x="8022210" y="4097464"/>
            <a:ext cx="2928865" cy="1477328"/>
          </a:xfrm>
          <a:prstGeom prst="rect">
            <a:avLst/>
          </a:prstGeom>
          <a:noFill/>
        </p:spPr>
        <p:txBody>
          <a:bodyPr wrap="square" lIns="0" tIns="0" rIns="0" bIns="0" rtlCol="0">
            <a:spAutoFit/>
          </a:bodyPr>
          <a:lstStyle/>
          <a:p>
            <a:pPr marL="285750" indent="-285750">
              <a:buFont typeface="Arial" panose="020B0604020202020204" pitchFamily="34" charset="0"/>
              <a:buChar char="•"/>
            </a:pPr>
            <a:r>
              <a:rPr lang="sv-SE" sz="1600">
                <a:solidFill>
                  <a:schemeClr val="bg1"/>
                </a:solidFill>
              </a:rPr>
              <a:t>Följa de gyllene reglerna. Det är </a:t>
            </a:r>
            <a:r>
              <a:rPr lang="en-US" sz="1600" err="1">
                <a:solidFill>
                  <a:schemeClr val="bg1"/>
                </a:solidFill>
              </a:rPr>
              <a:t>beteenden</a:t>
            </a:r>
            <a:r>
              <a:rPr lang="en-US" sz="1600">
                <a:solidFill>
                  <a:schemeClr val="bg1"/>
                </a:solidFill>
              </a:rPr>
              <a:t> </a:t>
            </a:r>
            <a:r>
              <a:rPr lang="en-US" sz="1600" err="1">
                <a:solidFill>
                  <a:schemeClr val="bg1"/>
                </a:solidFill>
              </a:rPr>
              <a:t>som</a:t>
            </a:r>
            <a:r>
              <a:rPr lang="en-US" sz="1600">
                <a:solidFill>
                  <a:schemeClr val="bg1"/>
                </a:solidFill>
              </a:rPr>
              <a:t> </a:t>
            </a:r>
            <a:r>
              <a:rPr lang="en-US" sz="1600" err="1">
                <a:solidFill>
                  <a:schemeClr val="bg1"/>
                </a:solidFill>
              </a:rPr>
              <a:t>skapar</a:t>
            </a:r>
            <a:r>
              <a:rPr lang="en-US" sz="1600">
                <a:solidFill>
                  <a:schemeClr val="bg1"/>
                </a:solidFill>
              </a:rPr>
              <a:t> </a:t>
            </a:r>
            <a:r>
              <a:rPr lang="en-US" sz="1600" err="1">
                <a:solidFill>
                  <a:schemeClr val="bg1"/>
                </a:solidFill>
              </a:rPr>
              <a:t>sunda</a:t>
            </a:r>
            <a:r>
              <a:rPr lang="en-US" sz="1600">
                <a:solidFill>
                  <a:schemeClr val="bg1"/>
                </a:solidFill>
              </a:rPr>
              <a:t> </a:t>
            </a:r>
            <a:r>
              <a:rPr lang="en-US" sz="1600" err="1">
                <a:solidFill>
                  <a:schemeClr val="bg1"/>
                </a:solidFill>
              </a:rPr>
              <a:t>arbetsplatser</a:t>
            </a:r>
            <a:r>
              <a:rPr lang="en-US" sz="1600">
                <a:solidFill>
                  <a:schemeClr val="bg1"/>
                </a:solidFill>
              </a:rPr>
              <a:t>.</a:t>
            </a:r>
          </a:p>
          <a:p>
            <a:pPr marL="285750" indent="-285750">
              <a:buFont typeface="Arial" panose="020B0604020202020204" pitchFamily="34" charset="0"/>
              <a:buChar char="•"/>
            </a:pPr>
            <a:endParaRPr lang="sv-SE" sz="1600">
              <a:solidFill>
                <a:schemeClr val="bg1"/>
              </a:solidFill>
            </a:endParaRPr>
          </a:p>
          <a:p>
            <a:pPr marL="285750" indent="-285750">
              <a:buFont typeface="Arial" panose="020B0604020202020204" pitchFamily="34" charset="0"/>
              <a:buChar char="•"/>
            </a:pPr>
            <a:r>
              <a:rPr lang="sv-SE" sz="1600">
                <a:solidFill>
                  <a:schemeClr val="bg1"/>
                </a:solidFill>
              </a:rPr>
              <a:t>Ha dialog med chef kring balans av krav och resurser</a:t>
            </a:r>
          </a:p>
        </p:txBody>
      </p:sp>
      <p:sp>
        <p:nvSpPr>
          <p:cNvPr id="9" name="TextBox 8">
            <a:extLst>
              <a:ext uri="{FF2B5EF4-FFF2-40B4-BE49-F238E27FC236}">
                <a16:creationId xmlns:a16="http://schemas.microsoft.com/office/drawing/2014/main" id="{222C5874-B621-3A49-B5D4-3C504D5DC36F}"/>
              </a:ext>
            </a:extLst>
          </p:cNvPr>
          <p:cNvSpPr txBox="1"/>
          <p:nvPr/>
        </p:nvSpPr>
        <p:spPr>
          <a:xfrm>
            <a:off x="8063344" y="1958782"/>
            <a:ext cx="2928865" cy="1846659"/>
          </a:xfrm>
          <a:prstGeom prst="rect">
            <a:avLst/>
          </a:prstGeom>
          <a:noFill/>
        </p:spPr>
        <p:txBody>
          <a:bodyPr wrap="square" lIns="0" tIns="0" rIns="0" bIns="0" rtlCol="0">
            <a:spAutoFit/>
          </a:bodyPr>
          <a:lstStyle/>
          <a:p>
            <a:pPr marL="0" indent="0">
              <a:buNone/>
            </a:pPr>
            <a:r>
              <a:rPr lang="sv-SE" sz="2000">
                <a:solidFill>
                  <a:schemeClr val="bg1"/>
                </a:solidFill>
              </a:rPr>
              <a:t>Du kan aktivt delta på många olika sätt i LKABs hälsofrämjande arbete beroende på var du jobbar. Gemensamt för oss alla är exempelvis att:</a:t>
            </a:r>
          </a:p>
        </p:txBody>
      </p:sp>
    </p:spTree>
    <p:extLst>
      <p:ext uri="{BB962C8B-B14F-4D97-AF65-F5344CB8AC3E}">
        <p14:creationId xmlns:p14="http://schemas.microsoft.com/office/powerpoint/2010/main" val="260177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288B69-77FF-FC4D-A304-70B711748AA3}"/>
              </a:ext>
            </a:extLst>
          </p:cNvPr>
          <p:cNvSpPr>
            <a:spLocks noGrp="1"/>
          </p:cNvSpPr>
          <p:nvPr>
            <p:ph type="body" sz="quarter" idx="14"/>
          </p:nvPr>
        </p:nvSpPr>
        <p:spPr/>
        <p:txBody>
          <a:bodyPr>
            <a:noAutofit/>
          </a:bodyPr>
          <a:lstStyle/>
          <a:p>
            <a:pPr marL="0" indent="0">
              <a:buNone/>
            </a:pPr>
            <a:r>
              <a:rPr lang="sv-SE" sz="2000"/>
              <a:t>Reflektera 5 minuter</a:t>
            </a:r>
          </a:p>
          <a:p>
            <a:r>
              <a:rPr lang="sv-SE" sz="2000"/>
              <a:t>På vilket sätt kan vi hjälpas åt på vår arbetsplats för att alla ska ha förutsättningar för att må bra?</a:t>
            </a:r>
          </a:p>
          <a:p>
            <a:pPr marL="0" indent="0">
              <a:buNone/>
            </a:pPr>
            <a:r>
              <a:rPr lang="sv-SE" sz="2000"/>
              <a:t>Ha en dialog tillsammans med grannen kring vad ni gör för att förbättra trivseln på arbetet!</a:t>
            </a:r>
          </a:p>
        </p:txBody>
      </p:sp>
      <p:pic>
        <p:nvPicPr>
          <p:cNvPr id="8" name="Picture Placeholder 7" descr="A person talking on a cell phone&#10;&#10;Description automatically generated with medium confidence">
            <a:extLst>
              <a:ext uri="{FF2B5EF4-FFF2-40B4-BE49-F238E27FC236}">
                <a16:creationId xmlns:a16="http://schemas.microsoft.com/office/drawing/2014/main" id="{F796AE67-C7BD-204E-8F44-5ED04E8E6EDF}"/>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253" b="2253"/>
          <a:stretch>
            <a:fillRect/>
          </a:stretch>
        </p:blipFill>
        <p:spPr/>
      </p:pic>
      <p:sp>
        <p:nvSpPr>
          <p:cNvPr id="5" name="Footer Placeholder 4">
            <a:extLst>
              <a:ext uri="{FF2B5EF4-FFF2-40B4-BE49-F238E27FC236}">
                <a16:creationId xmlns:a16="http://schemas.microsoft.com/office/drawing/2014/main" id="{036EFAC5-0A4B-C847-9900-2DD60FF50EC2}"/>
              </a:ext>
            </a:extLst>
          </p:cNvPr>
          <p:cNvSpPr>
            <a:spLocks noGrp="1"/>
          </p:cNvSpPr>
          <p:nvPr>
            <p:ph type="ftr" sz="quarter" idx="17"/>
          </p:nvPr>
        </p:nvSpPr>
        <p:spPr/>
        <p:txBody>
          <a:bodyPr/>
          <a:lstStyle/>
          <a:p>
            <a:endParaRPr lang="sv-SE"/>
          </a:p>
        </p:txBody>
      </p:sp>
      <p:sp>
        <p:nvSpPr>
          <p:cNvPr id="6" name="Slide Number Placeholder 5">
            <a:extLst>
              <a:ext uri="{FF2B5EF4-FFF2-40B4-BE49-F238E27FC236}">
                <a16:creationId xmlns:a16="http://schemas.microsoft.com/office/drawing/2014/main" id="{364A4A17-9C29-3246-900C-652DCF1DDD03}"/>
              </a:ext>
            </a:extLst>
          </p:cNvPr>
          <p:cNvSpPr>
            <a:spLocks noGrp="1"/>
          </p:cNvSpPr>
          <p:nvPr>
            <p:ph type="sldNum" sz="quarter" idx="18"/>
          </p:nvPr>
        </p:nvSpPr>
        <p:spPr/>
        <p:txBody>
          <a:bodyPr/>
          <a:lstStyle/>
          <a:p>
            <a:pPr algn="l"/>
            <a:fld id="{FF0A07D5-82FF-48F1-8DEB-0B2470916748}" type="slidenum">
              <a:rPr lang="sv-SE" smtClean="0"/>
              <a:pPr algn="l"/>
              <a:t>27</a:t>
            </a:fld>
            <a:endParaRPr lang="sv-SE"/>
          </a:p>
        </p:txBody>
      </p:sp>
      <p:sp>
        <p:nvSpPr>
          <p:cNvPr id="7" name="Title 6">
            <a:extLst>
              <a:ext uri="{FF2B5EF4-FFF2-40B4-BE49-F238E27FC236}">
                <a16:creationId xmlns:a16="http://schemas.microsoft.com/office/drawing/2014/main" id="{294E0DA3-A92B-E14D-8749-2CECCE96D797}"/>
              </a:ext>
            </a:extLst>
          </p:cNvPr>
          <p:cNvSpPr>
            <a:spLocks noGrp="1"/>
          </p:cNvSpPr>
          <p:nvPr>
            <p:ph type="title"/>
          </p:nvPr>
        </p:nvSpPr>
        <p:spPr/>
        <p:txBody>
          <a:bodyPr/>
          <a:lstStyle/>
          <a:p>
            <a:r>
              <a:rPr lang="en-SE"/>
              <a:t>Välmående – Det börjar med mig</a:t>
            </a:r>
          </a:p>
        </p:txBody>
      </p:sp>
      <p:sp>
        <p:nvSpPr>
          <p:cNvPr id="11" name="Text Placeholder 10">
            <a:extLst>
              <a:ext uri="{FF2B5EF4-FFF2-40B4-BE49-F238E27FC236}">
                <a16:creationId xmlns:a16="http://schemas.microsoft.com/office/drawing/2014/main" id="{BF7C802C-9C1D-984F-A4FE-B21C132B0AED}"/>
              </a:ext>
            </a:extLst>
          </p:cNvPr>
          <p:cNvSpPr>
            <a:spLocks noGrp="1"/>
          </p:cNvSpPr>
          <p:nvPr>
            <p:ph type="body" sz="quarter" idx="13"/>
          </p:nvPr>
        </p:nvSpPr>
        <p:spPr/>
        <p:txBody>
          <a:bodyPr/>
          <a:lstStyle/>
          <a:p>
            <a:endParaRPr lang="en-SE"/>
          </a:p>
        </p:txBody>
      </p:sp>
      <p:sp>
        <p:nvSpPr>
          <p:cNvPr id="12" name="Rectangle 11">
            <a:extLst>
              <a:ext uri="{FF2B5EF4-FFF2-40B4-BE49-F238E27FC236}">
                <a16:creationId xmlns:a16="http://schemas.microsoft.com/office/drawing/2014/main" id="{9567483A-9902-6840-94A2-75AC02E87D53}"/>
              </a:ext>
            </a:extLst>
          </p:cNvPr>
          <p:cNvSpPr/>
          <p:nvPr/>
        </p:nvSpPr>
        <p:spPr>
          <a:xfrm>
            <a:off x="619977" y="1480946"/>
            <a:ext cx="3558618" cy="552305"/>
          </a:xfrm>
          <a:prstGeom prst="rect">
            <a:avLst/>
          </a:prstGeom>
          <a:solidFill>
            <a:srgbClr val="FFD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3" name="Text Placeholder 1">
            <a:extLst>
              <a:ext uri="{FF2B5EF4-FFF2-40B4-BE49-F238E27FC236}">
                <a16:creationId xmlns:a16="http://schemas.microsoft.com/office/drawing/2014/main" id="{10D8270F-E27D-9045-AE54-086B51D3C629}"/>
              </a:ext>
            </a:extLst>
          </p:cNvPr>
          <p:cNvSpPr txBox="1">
            <a:spLocks/>
          </p:cNvSpPr>
          <p:nvPr/>
        </p:nvSpPr>
        <p:spPr>
          <a:xfrm>
            <a:off x="799365" y="1629735"/>
            <a:ext cx="3168000" cy="312544"/>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2000" b="1" kern="1200">
                <a:solidFill>
                  <a:schemeClr val="accent1"/>
                </a:solidFill>
                <a:latin typeface="+mn-lt"/>
                <a:ea typeface="+mn-ea"/>
                <a:cs typeface="+mn-cs"/>
              </a:defRPr>
            </a:lvl1pPr>
            <a:lvl2pPr marL="536575" indent="-268288"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808038" indent="-27305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079500" indent="-271463"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343025" indent="-263525"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SE"/>
              <a:t>Övning</a:t>
            </a:r>
          </a:p>
        </p:txBody>
      </p:sp>
    </p:spTree>
    <p:extLst>
      <p:ext uri="{BB962C8B-B14F-4D97-AF65-F5344CB8AC3E}">
        <p14:creationId xmlns:p14="http://schemas.microsoft.com/office/powerpoint/2010/main" val="3893718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66FC84-5DE6-48EB-B791-2638C3B53691}"/>
              </a:ext>
            </a:extLst>
          </p:cNvPr>
          <p:cNvSpPr>
            <a:spLocks noGrp="1"/>
          </p:cNvSpPr>
          <p:nvPr>
            <p:ph type="title"/>
          </p:nvPr>
        </p:nvSpPr>
        <p:spPr/>
        <p:txBody>
          <a:bodyPr/>
          <a:lstStyle/>
          <a:p>
            <a:r>
              <a:rPr lang="sv-SE"/>
              <a:t>De gyllene reglerna</a:t>
            </a:r>
          </a:p>
        </p:txBody>
      </p:sp>
      <p:sp>
        <p:nvSpPr>
          <p:cNvPr id="6" name="Text Placeholder 5">
            <a:extLst>
              <a:ext uri="{FF2B5EF4-FFF2-40B4-BE49-F238E27FC236}">
                <a16:creationId xmlns:a16="http://schemas.microsoft.com/office/drawing/2014/main" id="{B1A7CA59-BFF7-B042-A45C-DE5BE4BCA4E9}"/>
              </a:ext>
            </a:extLst>
          </p:cNvPr>
          <p:cNvSpPr>
            <a:spLocks noGrp="1"/>
          </p:cNvSpPr>
          <p:nvPr>
            <p:ph type="body" sz="quarter" idx="13"/>
          </p:nvPr>
        </p:nvSpPr>
        <p:spPr/>
        <p:txBody>
          <a:bodyPr/>
          <a:lstStyle/>
          <a:p>
            <a:r>
              <a:rPr lang="en-SE"/>
              <a:t>4</a:t>
            </a:r>
          </a:p>
        </p:txBody>
      </p:sp>
      <p:sp>
        <p:nvSpPr>
          <p:cNvPr id="5" name="Platshållare för sidfot 4">
            <a:extLst>
              <a:ext uri="{FF2B5EF4-FFF2-40B4-BE49-F238E27FC236}">
                <a16:creationId xmlns:a16="http://schemas.microsoft.com/office/drawing/2014/main" id="{97F6ECE9-9EDD-2748-1FDA-16F06F9FEC05}"/>
              </a:ext>
            </a:extLst>
          </p:cNvPr>
          <p:cNvSpPr>
            <a:spLocks noGrp="1"/>
          </p:cNvSpPr>
          <p:nvPr>
            <p:ph type="ftr" sz="quarter" idx="15"/>
          </p:nvPr>
        </p:nvSpPr>
        <p:spPr/>
        <p:txBody>
          <a:bodyPr/>
          <a:lstStyle/>
          <a:p>
            <a:endParaRPr lang="sv-SE"/>
          </a:p>
        </p:txBody>
      </p:sp>
      <p:sp>
        <p:nvSpPr>
          <p:cNvPr id="4" name="Platshållare för bildnummer 3">
            <a:extLst>
              <a:ext uri="{FF2B5EF4-FFF2-40B4-BE49-F238E27FC236}">
                <a16:creationId xmlns:a16="http://schemas.microsoft.com/office/drawing/2014/main" id="{611B03E9-E208-4471-9AC2-22D4EB68C742}"/>
              </a:ext>
            </a:extLst>
          </p:cNvPr>
          <p:cNvSpPr>
            <a:spLocks noGrp="1"/>
          </p:cNvSpPr>
          <p:nvPr>
            <p:ph type="sldNum" sz="quarter" idx="16"/>
          </p:nvPr>
        </p:nvSpPr>
        <p:spPr/>
        <p:txBody>
          <a:bodyPr/>
          <a:lstStyle/>
          <a:p>
            <a:pPr algn="l"/>
            <a:fld id="{FF0A07D5-82FF-48F1-8DEB-0B2470916748}" type="slidenum">
              <a:rPr lang="sv-SE" smtClean="0"/>
              <a:pPr algn="l"/>
              <a:t>28</a:t>
            </a:fld>
            <a:endParaRPr lang="sv-SE"/>
          </a:p>
        </p:txBody>
      </p:sp>
    </p:spTree>
    <p:extLst>
      <p:ext uri="{BB962C8B-B14F-4D97-AF65-F5344CB8AC3E}">
        <p14:creationId xmlns:p14="http://schemas.microsoft.com/office/powerpoint/2010/main" val="2759768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ndoor&#10;&#10;Description automatically generated">
            <a:extLst>
              <a:ext uri="{FF2B5EF4-FFF2-40B4-BE49-F238E27FC236}">
                <a16:creationId xmlns:a16="http://schemas.microsoft.com/office/drawing/2014/main" id="{932AF189-618F-CE2E-3A91-8C43FD3342D2}"/>
              </a:ext>
            </a:extLst>
          </p:cNvPr>
          <p:cNvPicPr>
            <a:picLocks noChangeAspect="1"/>
          </p:cNvPicPr>
          <p:nvPr/>
        </p:nvPicPr>
        <p:blipFill rotWithShape="1">
          <a:blip r:embed="rId2">
            <a:extLst>
              <a:ext uri="{28A0092B-C50C-407E-A947-70E740481C1C}">
                <a14:useLocalDpi xmlns:a14="http://schemas.microsoft.com/office/drawing/2010/main" val="0"/>
              </a:ext>
            </a:extLst>
          </a:blip>
          <a:srcRect b="21576"/>
          <a:stretch/>
        </p:blipFill>
        <p:spPr>
          <a:xfrm>
            <a:off x="0" y="0"/>
            <a:ext cx="12192000" cy="6374295"/>
          </a:xfrm>
          <a:prstGeom prst="rect">
            <a:avLst/>
          </a:prstGeom>
        </p:spPr>
      </p:pic>
      <p:sp>
        <p:nvSpPr>
          <p:cNvPr id="8" name="Rectangle 7">
            <a:extLst>
              <a:ext uri="{FF2B5EF4-FFF2-40B4-BE49-F238E27FC236}">
                <a16:creationId xmlns:a16="http://schemas.microsoft.com/office/drawing/2014/main" id="{35C3C647-832D-EF43-BCD6-1DBBA905E6AB}"/>
              </a:ext>
            </a:extLst>
          </p:cNvPr>
          <p:cNvSpPr/>
          <p:nvPr/>
        </p:nvSpPr>
        <p:spPr>
          <a:xfrm>
            <a:off x="5472953" y="1475242"/>
            <a:ext cx="5995147" cy="3596479"/>
          </a:xfrm>
          <a:prstGeom prst="rect">
            <a:avLst/>
          </a:prstGeom>
          <a:solidFill>
            <a:srgbClr val="F0ED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3" name="Platshållare för innehåll 2">
            <a:extLst>
              <a:ext uri="{FF2B5EF4-FFF2-40B4-BE49-F238E27FC236}">
                <a16:creationId xmlns:a16="http://schemas.microsoft.com/office/drawing/2014/main" id="{69675132-A017-45FD-BDDB-913C5AF3A619}"/>
              </a:ext>
            </a:extLst>
          </p:cNvPr>
          <p:cNvSpPr>
            <a:spLocks noGrp="1"/>
          </p:cNvSpPr>
          <p:nvPr>
            <p:ph idx="13"/>
          </p:nvPr>
        </p:nvSpPr>
        <p:spPr>
          <a:xfrm>
            <a:off x="5868352" y="1924748"/>
            <a:ext cx="5170170" cy="3146973"/>
          </a:xfrm>
        </p:spPr>
        <p:txBody>
          <a:bodyPr>
            <a:normAutofit/>
          </a:bodyPr>
          <a:lstStyle/>
          <a:p>
            <a:pPr marL="457200" indent="-457200">
              <a:buFont typeface="+mj-lt"/>
              <a:buAutoNum type="arabicPeriod"/>
            </a:pPr>
            <a:r>
              <a:rPr lang="sv-SE" sz="2000">
                <a:solidFill>
                  <a:schemeClr val="accent1"/>
                </a:solidFill>
              </a:rPr>
              <a:t>Uppmärksamma och beröm rätt beteende  </a:t>
            </a:r>
          </a:p>
          <a:p>
            <a:pPr marL="457200" indent="-457200">
              <a:buFont typeface="+mj-lt"/>
              <a:buAutoNum type="arabicPeriod"/>
            </a:pPr>
            <a:r>
              <a:rPr lang="sv-SE" sz="2000">
                <a:solidFill>
                  <a:schemeClr val="accent1"/>
                </a:solidFill>
              </a:rPr>
              <a:t>Var ett föredöme  </a:t>
            </a:r>
          </a:p>
          <a:p>
            <a:pPr marL="457200" indent="-457200">
              <a:buFont typeface="+mj-lt"/>
              <a:buAutoNum type="arabicPeriod"/>
            </a:pPr>
            <a:r>
              <a:rPr lang="sv-SE" sz="2000">
                <a:solidFill>
                  <a:schemeClr val="accent1"/>
                </a:solidFill>
              </a:rPr>
              <a:t>Tala om det  </a:t>
            </a:r>
          </a:p>
          <a:p>
            <a:pPr marL="457200" indent="-457200">
              <a:buFont typeface="+mj-lt"/>
              <a:buAutoNum type="arabicPeriod"/>
            </a:pPr>
            <a:r>
              <a:rPr lang="sv-SE" sz="2000">
                <a:solidFill>
                  <a:schemeClr val="accent1"/>
                </a:solidFill>
              </a:rPr>
              <a:t>Agera när du ser ett felaktigt beteende  </a:t>
            </a:r>
          </a:p>
          <a:p>
            <a:pPr marL="457200" indent="-457200">
              <a:buFont typeface="+mj-lt"/>
              <a:buAutoNum type="arabicPeriod"/>
            </a:pPr>
            <a:r>
              <a:rPr lang="sv-SE" sz="2000">
                <a:solidFill>
                  <a:schemeClr val="accent1"/>
                </a:solidFill>
              </a:rPr>
              <a:t>Stopp, tänk efter före – vad kan gå fel? </a:t>
            </a:r>
          </a:p>
          <a:p>
            <a:pPr marL="457200" indent="-457200">
              <a:buFont typeface="+mj-lt"/>
              <a:buAutoNum type="arabicPeriod"/>
            </a:pPr>
            <a:r>
              <a:rPr lang="sv-SE" sz="2000">
                <a:solidFill>
                  <a:schemeClr val="accent1"/>
                </a:solidFill>
              </a:rPr>
              <a:t>Kringgå aldrig överenskomna arbetssätt</a:t>
            </a:r>
          </a:p>
        </p:txBody>
      </p:sp>
      <p:sp>
        <p:nvSpPr>
          <p:cNvPr id="4" name="Platshållare för datum 3">
            <a:extLst>
              <a:ext uri="{FF2B5EF4-FFF2-40B4-BE49-F238E27FC236}">
                <a16:creationId xmlns:a16="http://schemas.microsoft.com/office/drawing/2014/main" id="{276DC0BF-55F9-41D7-9B68-C9DD7C18CCB0}"/>
              </a:ext>
            </a:extLst>
          </p:cNvPr>
          <p:cNvSpPr>
            <a:spLocks noGrp="1"/>
          </p:cNvSpPr>
          <p:nvPr>
            <p:ph type="dt" sz="half" idx="14"/>
          </p:nvPr>
        </p:nvSpPr>
        <p:spPr/>
        <p:txBody>
          <a:bodyPr/>
          <a:lstStyle/>
          <a:p>
            <a:r>
              <a:rPr lang="sv-SE"/>
              <a:t>01 juni 2021</a:t>
            </a:r>
          </a:p>
        </p:txBody>
      </p:sp>
      <p:sp>
        <p:nvSpPr>
          <p:cNvPr id="5" name="Platshållare för sidfot 4">
            <a:extLst>
              <a:ext uri="{FF2B5EF4-FFF2-40B4-BE49-F238E27FC236}">
                <a16:creationId xmlns:a16="http://schemas.microsoft.com/office/drawing/2014/main" id="{D98B254A-45D3-424E-98E6-418E28629A23}"/>
              </a:ext>
            </a:extLst>
          </p:cNvPr>
          <p:cNvSpPr>
            <a:spLocks noGrp="1"/>
          </p:cNvSpPr>
          <p:nvPr>
            <p:ph type="ftr" sz="quarter" idx="15"/>
          </p:nvPr>
        </p:nvSpPr>
        <p:spPr/>
        <p:txBody>
          <a:bodyPr/>
          <a:lstStyle/>
          <a:p>
            <a:endParaRPr lang="sv-SE"/>
          </a:p>
        </p:txBody>
      </p:sp>
      <p:sp>
        <p:nvSpPr>
          <p:cNvPr id="6" name="Platshållare för bildnummer 5">
            <a:extLst>
              <a:ext uri="{FF2B5EF4-FFF2-40B4-BE49-F238E27FC236}">
                <a16:creationId xmlns:a16="http://schemas.microsoft.com/office/drawing/2014/main" id="{3A40360E-1EFF-4D6B-89D7-7FE4BB7D1137}"/>
              </a:ext>
            </a:extLst>
          </p:cNvPr>
          <p:cNvSpPr>
            <a:spLocks noGrp="1"/>
          </p:cNvSpPr>
          <p:nvPr>
            <p:ph type="sldNum" sz="quarter" idx="16"/>
          </p:nvPr>
        </p:nvSpPr>
        <p:spPr/>
        <p:txBody>
          <a:bodyPr/>
          <a:lstStyle/>
          <a:p>
            <a:pPr algn="l"/>
            <a:fld id="{FF0A07D5-82FF-48F1-8DEB-0B2470916748}" type="slidenum">
              <a:rPr lang="sv-SE" smtClean="0"/>
              <a:pPr algn="l"/>
              <a:t>29</a:t>
            </a:fld>
            <a:endParaRPr lang="sv-SE"/>
          </a:p>
        </p:txBody>
      </p:sp>
      <p:sp>
        <p:nvSpPr>
          <p:cNvPr id="7" name="Rubrik 6">
            <a:extLst>
              <a:ext uri="{FF2B5EF4-FFF2-40B4-BE49-F238E27FC236}">
                <a16:creationId xmlns:a16="http://schemas.microsoft.com/office/drawing/2014/main" id="{9301CDED-65C2-4061-A8A7-66C891824DC0}"/>
              </a:ext>
            </a:extLst>
          </p:cNvPr>
          <p:cNvSpPr>
            <a:spLocks noGrp="1"/>
          </p:cNvSpPr>
          <p:nvPr>
            <p:ph type="title"/>
          </p:nvPr>
        </p:nvSpPr>
        <p:spPr>
          <a:xfrm>
            <a:off x="606122" y="924844"/>
            <a:ext cx="10585450" cy="971550"/>
          </a:xfrm>
        </p:spPr>
        <p:txBody>
          <a:bodyPr/>
          <a:lstStyle/>
          <a:p>
            <a:r>
              <a:rPr lang="sv-SE" sz="3300">
                <a:solidFill>
                  <a:schemeClr val="bg1"/>
                </a:solidFill>
              </a:rPr>
              <a:t>De sex gyllene reglerna</a:t>
            </a:r>
          </a:p>
        </p:txBody>
      </p:sp>
      <p:sp>
        <p:nvSpPr>
          <p:cNvPr id="2" name="Platshållare för innehåll 1">
            <a:extLst>
              <a:ext uri="{FF2B5EF4-FFF2-40B4-BE49-F238E27FC236}">
                <a16:creationId xmlns:a16="http://schemas.microsoft.com/office/drawing/2014/main" id="{ED95F969-F8D6-410F-BF70-72446F7D1BE0}"/>
              </a:ext>
            </a:extLst>
          </p:cNvPr>
          <p:cNvSpPr>
            <a:spLocks noGrp="1"/>
          </p:cNvSpPr>
          <p:nvPr>
            <p:ph idx="1"/>
          </p:nvPr>
        </p:nvSpPr>
        <p:spPr>
          <a:xfrm>
            <a:off x="606122" y="2200007"/>
            <a:ext cx="3578224" cy="3146973"/>
          </a:xfrm>
        </p:spPr>
        <p:txBody>
          <a:bodyPr vert="horz" lIns="0" tIns="0" rIns="0" bIns="0" rtlCol="0" anchor="t">
            <a:normAutofit/>
          </a:bodyPr>
          <a:lstStyle/>
          <a:p>
            <a:pPr marL="0" indent="0">
              <a:buNone/>
            </a:pPr>
            <a:r>
              <a:rPr lang="sv-SE" sz="2000">
                <a:solidFill>
                  <a:schemeClr val="bg1"/>
                </a:solidFill>
              </a:rPr>
              <a:t>Det börjar med dig.</a:t>
            </a:r>
          </a:p>
          <a:p>
            <a:pPr marL="0" indent="0">
              <a:buNone/>
            </a:pPr>
            <a:r>
              <a:rPr lang="sv-SE" sz="2000">
                <a:solidFill>
                  <a:schemeClr val="bg1"/>
                </a:solidFill>
              </a:rPr>
              <a:t>Det är dina beteenden och vad </a:t>
            </a:r>
            <a:br>
              <a:rPr lang="sv-SE" sz="2000">
                <a:solidFill>
                  <a:schemeClr val="bg1"/>
                </a:solidFill>
              </a:rPr>
            </a:br>
            <a:r>
              <a:rPr lang="sv-SE" sz="2000">
                <a:solidFill>
                  <a:schemeClr val="bg1"/>
                </a:solidFill>
              </a:rPr>
              <a:t>du gör som skapar en säker och sund arbetsmiljö. </a:t>
            </a:r>
          </a:p>
          <a:p>
            <a:pPr marL="0" indent="0">
              <a:buNone/>
            </a:pPr>
            <a:r>
              <a:rPr lang="sv-SE" sz="2000">
                <a:solidFill>
                  <a:schemeClr val="bg1"/>
                </a:solidFill>
              </a:rPr>
              <a:t>Som vägledning för hur LKAB vill ska bete oss mot varandra har vi gemensamma förhållningssätt som vi kallar gyllene regler.</a:t>
            </a:r>
          </a:p>
        </p:txBody>
      </p:sp>
    </p:spTree>
    <p:extLst>
      <p:ext uri="{BB962C8B-B14F-4D97-AF65-F5344CB8AC3E}">
        <p14:creationId xmlns:p14="http://schemas.microsoft.com/office/powerpoint/2010/main" val="169729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6EC904-1D35-E449-8D16-60AEE3F01F50}"/>
              </a:ext>
            </a:extLst>
          </p:cNvPr>
          <p:cNvSpPr/>
          <p:nvPr/>
        </p:nvSpPr>
        <p:spPr>
          <a:xfrm>
            <a:off x="0" y="0"/>
            <a:ext cx="12192000" cy="63627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14" name="Rubrik 13">
            <a:extLst>
              <a:ext uri="{FF2B5EF4-FFF2-40B4-BE49-F238E27FC236}">
                <a16:creationId xmlns:a16="http://schemas.microsoft.com/office/drawing/2014/main" id="{B5333987-389E-444B-A54A-5AAF4C77868F}"/>
              </a:ext>
            </a:extLst>
          </p:cNvPr>
          <p:cNvSpPr>
            <a:spLocks noGrp="1"/>
          </p:cNvSpPr>
          <p:nvPr>
            <p:ph type="title"/>
          </p:nvPr>
        </p:nvSpPr>
        <p:spPr>
          <a:noFill/>
        </p:spPr>
        <p:txBody>
          <a:bodyPr/>
          <a:lstStyle/>
          <a:p>
            <a:r>
              <a:rPr lang="sv-SE">
                <a:solidFill>
                  <a:schemeClr val="bg1"/>
                </a:solidFill>
              </a:rPr>
              <a:t>Säkerheten först!</a:t>
            </a:r>
          </a:p>
        </p:txBody>
      </p:sp>
      <p:sp>
        <p:nvSpPr>
          <p:cNvPr id="5" name="Platshållare för bildnummer 4">
            <a:extLst>
              <a:ext uri="{FF2B5EF4-FFF2-40B4-BE49-F238E27FC236}">
                <a16:creationId xmlns:a16="http://schemas.microsoft.com/office/drawing/2014/main" id="{7DF8E3F1-3C93-5B48-9505-130E55A7240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0A07D5-82FF-48F1-8DEB-0B2470916748}" type="slidenum">
              <a:rPr kumimoji="0" lang="sv-SE" sz="800" b="1" i="0" u="none" strike="noStrike" kern="1200" cap="none" spc="0" normalizeH="0" baseline="0" noProof="0" smtClean="0">
                <a:ln>
                  <a:noFill/>
                </a:ln>
                <a:solidFill>
                  <a:srgbClr val="28C3FF"/>
                </a:solidFill>
                <a:effectLst/>
                <a:uLnTx/>
                <a:uFillTx/>
                <a:latin typeface="Titillium Web"/>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sv-SE" sz="800" b="1" i="0" u="none" strike="noStrike" kern="1200" cap="none" spc="0" normalizeH="0" baseline="0" noProof="0">
              <a:ln>
                <a:noFill/>
              </a:ln>
              <a:solidFill>
                <a:srgbClr val="28C3FF"/>
              </a:solidFill>
              <a:effectLst/>
              <a:uLnTx/>
              <a:uFillTx/>
              <a:latin typeface="Titillium Web"/>
              <a:ea typeface="+mn-ea"/>
              <a:cs typeface="+mn-cs"/>
            </a:endParaRPr>
          </a:p>
        </p:txBody>
      </p:sp>
      <p:sp>
        <p:nvSpPr>
          <p:cNvPr id="10" name="Rektangel 9">
            <a:extLst>
              <a:ext uri="{FF2B5EF4-FFF2-40B4-BE49-F238E27FC236}">
                <a16:creationId xmlns:a16="http://schemas.microsoft.com/office/drawing/2014/main" id="{CF8BFCFB-AF70-AE48-A119-7E150ABA00FC}"/>
              </a:ext>
            </a:extLst>
          </p:cNvPr>
          <p:cNvSpPr/>
          <p:nvPr/>
        </p:nvSpPr>
        <p:spPr>
          <a:xfrm>
            <a:off x="2206856" y="2182511"/>
            <a:ext cx="2529586" cy="23537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prstClr val="white"/>
              </a:solidFill>
              <a:effectLst/>
              <a:uLnTx/>
              <a:uFillTx/>
              <a:latin typeface="Titillium Web"/>
              <a:ea typeface="+mn-ea"/>
              <a:cs typeface="+mn-cs"/>
            </a:endParaRPr>
          </a:p>
        </p:txBody>
      </p:sp>
      <p:sp>
        <p:nvSpPr>
          <p:cNvPr id="11" name="Rektangel 10">
            <a:extLst>
              <a:ext uri="{FF2B5EF4-FFF2-40B4-BE49-F238E27FC236}">
                <a16:creationId xmlns:a16="http://schemas.microsoft.com/office/drawing/2014/main" id="{C431E5B4-B606-6B43-B155-9C015AA23444}"/>
              </a:ext>
            </a:extLst>
          </p:cNvPr>
          <p:cNvSpPr/>
          <p:nvPr/>
        </p:nvSpPr>
        <p:spPr>
          <a:xfrm>
            <a:off x="4892144" y="2182511"/>
            <a:ext cx="2529586" cy="23537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prstClr val="white"/>
              </a:solidFill>
              <a:effectLst/>
              <a:uLnTx/>
              <a:uFillTx/>
              <a:latin typeface="Titillium Web"/>
              <a:ea typeface="+mn-ea"/>
              <a:cs typeface="+mn-cs"/>
            </a:endParaRPr>
          </a:p>
        </p:txBody>
      </p:sp>
      <p:sp>
        <p:nvSpPr>
          <p:cNvPr id="12" name="Rektangel 11">
            <a:extLst>
              <a:ext uri="{FF2B5EF4-FFF2-40B4-BE49-F238E27FC236}">
                <a16:creationId xmlns:a16="http://schemas.microsoft.com/office/drawing/2014/main" id="{0B2FE912-8457-B944-BC83-97875961F694}"/>
              </a:ext>
            </a:extLst>
          </p:cNvPr>
          <p:cNvSpPr/>
          <p:nvPr/>
        </p:nvSpPr>
        <p:spPr>
          <a:xfrm>
            <a:off x="7577432" y="2182511"/>
            <a:ext cx="2529586" cy="23537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prstClr val="white"/>
              </a:solidFill>
              <a:effectLst/>
              <a:uLnTx/>
              <a:uFillTx/>
              <a:latin typeface="Titillium Web"/>
              <a:ea typeface="+mn-ea"/>
              <a:cs typeface="+mn-cs"/>
            </a:endParaRPr>
          </a:p>
        </p:txBody>
      </p:sp>
      <p:sp>
        <p:nvSpPr>
          <p:cNvPr id="20" name="textruta 19">
            <a:extLst>
              <a:ext uri="{FF2B5EF4-FFF2-40B4-BE49-F238E27FC236}">
                <a16:creationId xmlns:a16="http://schemas.microsoft.com/office/drawing/2014/main" id="{0FB3462E-F592-7746-BF34-173511B369E5}"/>
              </a:ext>
            </a:extLst>
          </p:cNvPr>
          <p:cNvSpPr txBox="1"/>
          <p:nvPr/>
        </p:nvSpPr>
        <p:spPr>
          <a:xfrm>
            <a:off x="1544107" y="4127424"/>
            <a:ext cx="2113515" cy="408820"/>
          </a:xfrm>
          <a:prstGeom prst="rect">
            <a:avLst/>
          </a:prstGeom>
          <a:solidFill>
            <a:schemeClr val="bg2"/>
          </a:solidFill>
        </p:spPr>
        <p:txBody>
          <a:bodyPr wrap="square" lIns="14400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chemeClr val="accent1"/>
                </a:solidFill>
                <a:effectLst/>
                <a:uLnTx/>
                <a:uFillTx/>
                <a:latin typeface="Titillium Web"/>
                <a:ea typeface="+mn-ea"/>
                <a:cs typeface="+mn-cs"/>
              </a:rPr>
              <a:t>Utrymningsvägar</a:t>
            </a:r>
          </a:p>
        </p:txBody>
      </p:sp>
      <p:sp>
        <p:nvSpPr>
          <p:cNvPr id="21" name="textruta 20">
            <a:extLst>
              <a:ext uri="{FF2B5EF4-FFF2-40B4-BE49-F238E27FC236}">
                <a16:creationId xmlns:a16="http://schemas.microsoft.com/office/drawing/2014/main" id="{B0EAA3AB-96E9-884A-B965-FB0AC0B4F04A}"/>
              </a:ext>
            </a:extLst>
          </p:cNvPr>
          <p:cNvSpPr txBox="1"/>
          <p:nvPr/>
        </p:nvSpPr>
        <p:spPr>
          <a:xfrm>
            <a:off x="3931107" y="4127424"/>
            <a:ext cx="2112301" cy="408820"/>
          </a:xfrm>
          <a:prstGeom prst="rect">
            <a:avLst/>
          </a:prstGeom>
          <a:solidFill>
            <a:schemeClr val="bg2"/>
          </a:solidFill>
        </p:spPr>
        <p:txBody>
          <a:bodyPr wrap="square" lIns="14400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chemeClr val="accent1"/>
                </a:solidFill>
                <a:effectLst/>
                <a:uLnTx/>
                <a:uFillTx/>
                <a:latin typeface="Titillium Web"/>
                <a:ea typeface="+mn-ea"/>
                <a:cs typeface="+mn-cs"/>
              </a:rPr>
              <a:t>Följ skyltar/ta trapporna</a:t>
            </a:r>
          </a:p>
        </p:txBody>
      </p:sp>
      <p:sp>
        <p:nvSpPr>
          <p:cNvPr id="22" name="textruta 21">
            <a:extLst>
              <a:ext uri="{FF2B5EF4-FFF2-40B4-BE49-F238E27FC236}">
                <a16:creationId xmlns:a16="http://schemas.microsoft.com/office/drawing/2014/main" id="{3B3CDD23-1ED3-2F46-AE8B-F8D7C7134ED1}"/>
              </a:ext>
            </a:extLst>
          </p:cNvPr>
          <p:cNvSpPr txBox="1"/>
          <p:nvPr/>
        </p:nvSpPr>
        <p:spPr>
          <a:xfrm>
            <a:off x="6290889" y="4127424"/>
            <a:ext cx="2112301" cy="408820"/>
          </a:xfrm>
          <a:prstGeom prst="rect">
            <a:avLst/>
          </a:prstGeom>
          <a:solidFill>
            <a:schemeClr val="bg2"/>
          </a:solidFill>
        </p:spPr>
        <p:txBody>
          <a:bodyPr wrap="square" lIns="14400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chemeClr val="accent1"/>
                </a:solidFill>
                <a:effectLst/>
                <a:uLnTx/>
                <a:uFillTx/>
                <a:latin typeface="Titillium Web"/>
                <a:ea typeface="+mn-ea"/>
                <a:cs typeface="+mn-cs"/>
              </a:rPr>
              <a:t>Brandsläckare</a:t>
            </a:r>
          </a:p>
        </p:txBody>
      </p:sp>
      <p:sp>
        <p:nvSpPr>
          <p:cNvPr id="23" name="textruta 22">
            <a:extLst>
              <a:ext uri="{FF2B5EF4-FFF2-40B4-BE49-F238E27FC236}">
                <a16:creationId xmlns:a16="http://schemas.microsoft.com/office/drawing/2014/main" id="{7F209739-5429-FB4D-9FC7-FE6FEF2DC0C0}"/>
              </a:ext>
            </a:extLst>
          </p:cNvPr>
          <p:cNvSpPr txBox="1"/>
          <p:nvPr/>
        </p:nvSpPr>
        <p:spPr>
          <a:xfrm>
            <a:off x="8637867" y="4127424"/>
            <a:ext cx="2112300" cy="408820"/>
          </a:xfrm>
          <a:prstGeom prst="rect">
            <a:avLst/>
          </a:prstGeom>
          <a:solidFill>
            <a:schemeClr val="bg2"/>
          </a:solidFill>
        </p:spPr>
        <p:txBody>
          <a:bodyPr wrap="square" lIns="14400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chemeClr val="accent1"/>
                </a:solidFill>
                <a:effectLst/>
                <a:uLnTx/>
                <a:uFillTx/>
                <a:latin typeface="Titillium Web"/>
                <a:ea typeface="+mn-ea"/>
                <a:cs typeface="+mn-cs"/>
              </a:rPr>
              <a:t>Uppsamlingsplats</a:t>
            </a:r>
            <a:endParaRPr lang="sv-SE">
              <a:solidFill>
                <a:schemeClr val="accent1"/>
              </a:solidFill>
              <a:ea typeface="+mn-ea"/>
              <a:cs typeface="+mn-cs"/>
            </a:endParaRPr>
          </a:p>
        </p:txBody>
      </p:sp>
      <p:pic>
        <p:nvPicPr>
          <p:cNvPr id="9" name="Bildobjekt 8">
            <a:extLst>
              <a:ext uri="{FF2B5EF4-FFF2-40B4-BE49-F238E27FC236}">
                <a16:creationId xmlns:a16="http://schemas.microsoft.com/office/drawing/2014/main" id="{23A4F936-6BC8-FC4B-98A4-9144743FC623}"/>
              </a:ext>
            </a:extLst>
          </p:cNvPr>
          <p:cNvPicPr>
            <a:picLocks noChangeAspect="1"/>
          </p:cNvPicPr>
          <p:nvPr/>
        </p:nvPicPr>
        <p:blipFill>
          <a:blip r:embed="rId3"/>
          <a:stretch>
            <a:fillRect/>
          </a:stretch>
        </p:blipFill>
        <p:spPr>
          <a:xfrm>
            <a:off x="2212048" y="2488682"/>
            <a:ext cx="1260000" cy="1260000"/>
          </a:xfrm>
          <a:prstGeom prst="rect">
            <a:avLst/>
          </a:prstGeom>
        </p:spPr>
      </p:pic>
      <p:pic>
        <p:nvPicPr>
          <p:cNvPr id="15" name="Bildobjekt 14">
            <a:extLst>
              <a:ext uri="{FF2B5EF4-FFF2-40B4-BE49-F238E27FC236}">
                <a16:creationId xmlns:a16="http://schemas.microsoft.com/office/drawing/2014/main" id="{C4A966F3-42E1-9848-8C79-A85EEC61C24A}"/>
              </a:ext>
            </a:extLst>
          </p:cNvPr>
          <p:cNvPicPr>
            <a:picLocks noChangeAspect="1"/>
          </p:cNvPicPr>
          <p:nvPr/>
        </p:nvPicPr>
        <p:blipFill>
          <a:blip r:embed="rId4"/>
          <a:stretch>
            <a:fillRect/>
          </a:stretch>
        </p:blipFill>
        <p:spPr>
          <a:xfrm>
            <a:off x="4268544" y="2491350"/>
            <a:ext cx="1260000" cy="1260000"/>
          </a:xfrm>
          <a:prstGeom prst="rect">
            <a:avLst/>
          </a:prstGeom>
        </p:spPr>
      </p:pic>
      <p:pic>
        <p:nvPicPr>
          <p:cNvPr id="16" name="Bildobjekt 15">
            <a:extLst>
              <a:ext uri="{FF2B5EF4-FFF2-40B4-BE49-F238E27FC236}">
                <a16:creationId xmlns:a16="http://schemas.microsoft.com/office/drawing/2014/main" id="{CF48DA3D-5E10-5A40-83DC-E7837992CBD7}"/>
              </a:ext>
            </a:extLst>
          </p:cNvPr>
          <p:cNvPicPr>
            <a:picLocks noChangeAspect="1"/>
          </p:cNvPicPr>
          <p:nvPr/>
        </p:nvPicPr>
        <p:blipFill>
          <a:blip r:embed="rId5"/>
          <a:stretch>
            <a:fillRect/>
          </a:stretch>
        </p:blipFill>
        <p:spPr>
          <a:xfrm>
            <a:off x="6841381" y="2524968"/>
            <a:ext cx="889164" cy="1260000"/>
          </a:xfrm>
          <a:prstGeom prst="rect">
            <a:avLst/>
          </a:prstGeom>
        </p:spPr>
      </p:pic>
      <p:pic>
        <p:nvPicPr>
          <p:cNvPr id="17" name="Bildobjekt 16">
            <a:extLst>
              <a:ext uri="{FF2B5EF4-FFF2-40B4-BE49-F238E27FC236}">
                <a16:creationId xmlns:a16="http://schemas.microsoft.com/office/drawing/2014/main" id="{612E1985-35AE-3945-8A2E-0A95B761142C}"/>
              </a:ext>
            </a:extLst>
          </p:cNvPr>
          <p:cNvPicPr>
            <a:picLocks noChangeAspect="1"/>
          </p:cNvPicPr>
          <p:nvPr/>
        </p:nvPicPr>
        <p:blipFill>
          <a:blip r:embed="rId6"/>
          <a:stretch>
            <a:fillRect/>
          </a:stretch>
        </p:blipFill>
        <p:spPr>
          <a:xfrm>
            <a:off x="9167518" y="2524968"/>
            <a:ext cx="932400" cy="1260000"/>
          </a:xfrm>
          <a:prstGeom prst="rect">
            <a:avLst/>
          </a:prstGeom>
        </p:spPr>
      </p:pic>
      <p:sp>
        <p:nvSpPr>
          <p:cNvPr id="4" name="Platshållare för sidfot 3">
            <a:extLst>
              <a:ext uri="{FF2B5EF4-FFF2-40B4-BE49-F238E27FC236}">
                <a16:creationId xmlns:a16="http://schemas.microsoft.com/office/drawing/2014/main" id="{89AFE3C1-DF34-A8F5-FAA8-CFF28E3861FC}"/>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29826156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3828FC6E-8F23-4582-A17A-7025CB624E92}"/>
              </a:ext>
            </a:extLst>
          </p:cNvPr>
          <p:cNvSpPr>
            <a:spLocks noGrp="1"/>
          </p:cNvSpPr>
          <p:nvPr>
            <p:ph idx="1"/>
          </p:nvPr>
        </p:nvSpPr>
        <p:spPr>
          <a:xfrm>
            <a:off x="5576313" y="2395263"/>
            <a:ext cx="5195742" cy="3409792"/>
          </a:xfrm>
        </p:spPr>
        <p:txBody>
          <a:bodyPr vert="horz" lIns="0" tIns="0" rIns="0" bIns="0" rtlCol="0" anchor="t">
            <a:normAutofit/>
          </a:bodyPr>
          <a:lstStyle/>
          <a:p>
            <a:pPr marL="0" indent="0">
              <a:buNone/>
            </a:pPr>
            <a:endParaRPr lang="sv-SE"/>
          </a:p>
          <a:p>
            <a:pPr marL="0" indent="0">
              <a:buNone/>
            </a:pPr>
            <a:r>
              <a:rPr lang="sv-SE" sz="2000"/>
              <a:t>”Vi har alla ett ansvar. Som </a:t>
            </a:r>
            <a:r>
              <a:rPr lang="sv-SE" sz="2000" i="1">
                <a:highlight>
                  <a:srgbClr val="FFDCE1"/>
                </a:highlight>
              </a:rPr>
              <a:t>din funktion...</a:t>
            </a:r>
            <a:r>
              <a:rPr lang="sv-SE" sz="2000"/>
              <a:t> på </a:t>
            </a:r>
            <a:r>
              <a:rPr lang="sv-SE" sz="2000" i="1">
                <a:highlight>
                  <a:srgbClr val="FFDCE1"/>
                </a:highlight>
              </a:rPr>
              <a:t>din arbetsplats...</a:t>
            </a:r>
            <a:r>
              <a:rPr lang="sv-SE" sz="2000" i="1"/>
              <a:t> </a:t>
            </a:r>
            <a:r>
              <a:rPr lang="sv-SE" sz="2000"/>
              <a:t>är det att </a:t>
            </a:r>
            <a:r>
              <a:rPr lang="sv-SE" sz="2000" i="1">
                <a:highlight>
                  <a:srgbClr val="FFDCE1"/>
                </a:highlight>
              </a:rPr>
              <a:t>förklara ditt ansvar och hur det kopplar till Säkerheten först...</a:t>
            </a:r>
          </a:p>
          <a:p>
            <a:pPr marL="0" indent="0">
              <a:buNone/>
            </a:pPr>
            <a:r>
              <a:rPr lang="sv-SE" sz="2000"/>
              <a:t>Den viktigaste gyllene regeln för mig är </a:t>
            </a:r>
            <a:r>
              <a:rPr lang="sv-SE" sz="2000" i="1">
                <a:highlight>
                  <a:srgbClr val="FFDCE1"/>
                </a:highlight>
              </a:rPr>
              <a:t>gyllene regel...</a:t>
            </a:r>
            <a:r>
              <a:rPr lang="sv-SE" sz="2000" i="1"/>
              <a:t> </a:t>
            </a:r>
            <a:r>
              <a:rPr lang="sv-SE" sz="2000"/>
              <a:t>därför att </a:t>
            </a:r>
            <a:r>
              <a:rPr lang="sv-SE" sz="2000" i="1">
                <a:highlight>
                  <a:srgbClr val="FFDCE1"/>
                </a:highlight>
              </a:rPr>
              <a:t>motivering...</a:t>
            </a:r>
            <a:r>
              <a:rPr lang="sv-SE" sz="2000" i="1"/>
              <a:t>”</a:t>
            </a:r>
          </a:p>
          <a:p>
            <a:pPr marL="0" indent="0">
              <a:buNone/>
            </a:pPr>
            <a:endParaRPr lang="sv-SE" sz="2000"/>
          </a:p>
          <a:p>
            <a:pPr marL="0" indent="0">
              <a:buNone/>
            </a:pPr>
            <a:r>
              <a:rPr lang="sv-SE" sz="2000" b="1">
                <a:solidFill>
                  <a:srgbClr val="004369"/>
                </a:solidFill>
              </a:rPr>
              <a:t>Dra din slogan för kollegan bredvid.</a:t>
            </a:r>
          </a:p>
          <a:p>
            <a:pPr marL="0" indent="0">
              <a:buNone/>
            </a:pPr>
            <a:endParaRPr lang="sv-SE"/>
          </a:p>
          <a:p>
            <a:pPr marL="0" indent="0">
              <a:buNone/>
            </a:pPr>
            <a:endParaRPr lang="sv-SE"/>
          </a:p>
        </p:txBody>
      </p:sp>
      <p:sp>
        <p:nvSpPr>
          <p:cNvPr id="4" name="Platshållare för datum 3">
            <a:extLst>
              <a:ext uri="{FF2B5EF4-FFF2-40B4-BE49-F238E27FC236}">
                <a16:creationId xmlns:a16="http://schemas.microsoft.com/office/drawing/2014/main" id="{0BD254C3-312D-4B5B-8396-105FCD77D6DB}"/>
              </a:ext>
            </a:extLst>
          </p:cNvPr>
          <p:cNvSpPr>
            <a:spLocks noGrp="1"/>
          </p:cNvSpPr>
          <p:nvPr>
            <p:ph type="dt" sz="half" idx="10"/>
          </p:nvPr>
        </p:nvSpPr>
        <p:spPr/>
        <p:txBody>
          <a:bodyPr/>
          <a:lstStyle/>
          <a:p>
            <a:r>
              <a:rPr lang="sv-SE"/>
              <a:t>01 juni 2021</a:t>
            </a:r>
          </a:p>
        </p:txBody>
      </p:sp>
      <p:sp>
        <p:nvSpPr>
          <p:cNvPr id="5" name="Platshållare för sidfot 4">
            <a:extLst>
              <a:ext uri="{FF2B5EF4-FFF2-40B4-BE49-F238E27FC236}">
                <a16:creationId xmlns:a16="http://schemas.microsoft.com/office/drawing/2014/main" id="{7DA315A5-DE4A-44CC-BB29-1B93675AC61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9EE4478-67AB-4041-A84A-4D710B485137}"/>
              </a:ext>
            </a:extLst>
          </p:cNvPr>
          <p:cNvSpPr>
            <a:spLocks noGrp="1"/>
          </p:cNvSpPr>
          <p:nvPr>
            <p:ph type="sldNum" sz="quarter" idx="12"/>
          </p:nvPr>
        </p:nvSpPr>
        <p:spPr/>
        <p:txBody>
          <a:bodyPr/>
          <a:lstStyle/>
          <a:p>
            <a:pPr algn="l"/>
            <a:fld id="{FF0A07D5-82FF-48F1-8DEB-0B2470916748}" type="slidenum">
              <a:rPr lang="sv-SE" smtClean="0"/>
              <a:pPr algn="l"/>
              <a:t>30</a:t>
            </a:fld>
            <a:endParaRPr lang="sv-SE"/>
          </a:p>
        </p:txBody>
      </p:sp>
      <p:sp>
        <p:nvSpPr>
          <p:cNvPr id="7" name="Rubrik 6">
            <a:extLst>
              <a:ext uri="{FF2B5EF4-FFF2-40B4-BE49-F238E27FC236}">
                <a16:creationId xmlns:a16="http://schemas.microsoft.com/office/drawing/2014/main" id="{76B6F069-F607-45B0-A173-654F786F7462}"/>
              </a:ext>
            </a:extLst>
          </p:cNvPr>
          <p:cNvSpPr>
            <a:spLocks noGrp="1"/>
          </p:cNvSpPr>
          <p:nvPr>
            <p:ph type="title"/>
          </p:nvPr>
        </p:nvSpPr>
        <p:spPr>
          <a:xfrm>
            <a:off x="803275" y="838476"/>
            <a:ext cx="10585450" cy="971550"/>
          </a:xfrm>
        </p:spPr>
        <p:txBody>
          <a:bodyPr/>
          <a:lstStyle/>
          <a:p>
            <a:pPr>
              <a:lnSpc>
                <a:spcPct val="100000"/>
              </a:lnSpc>
            </a:pPr>
            <a:r>
              <a:rPr lang="sv-SE"/>
              <a:t>Det börjar med mig – </a:t>
            </a:r>
            <a:br>
              <a:rPr lang="sv-SE"/>
            </a:br>
            <a:r>
              <a:rPr lang="sv-SE"/>
              <a:t>Hur se din motivering för </a:t>
            </a:r>
            <a:r>
              <a:rPr lang="sv-SE">
                <a:ea typeface="+mj-lt"/>
                <a:cs typeface="+mj-lt"/>
              </a:rPr>
              <a:t>Säkerheten först ut?</a:t>
            </a:r>
            <a:r>
              <a:rPr lang="sv-SE"/>
              <a:t> </a:t>
            </a:r>
          </a:p>
        </p:txBody>
      </p:sp>
      <p:sp>
        <p:nvSpPr>
          <p:cNvPr id="8" name="Oval 7">
            <a:extLst>
              <a:ext uri="{FF2B5EF4-FFF2-40B4-BE49-F238E27FC236}">
                <a16:creationId xmlns:a16="http://schemas.microsoft.com/office/drawing/2014/main" id="{718E1537-94A2-294D-A238-2F21859F00BF}"/>
              </a:ext>
            </a:extLst>
          </p:cNvPr>
          <p:cNvSpPr/>
          <p:nvPr/>
        </p:nvSpPr>
        <p:spPr>
          <a:xfrm>
            <a:off x="803275" y="2395263"/>
            <a:ext cx="3214543" cy="32145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3" name="TextBox 2">
            <a:extLst>
              <a:ext uri="{FF2B5EF4-FFF2-40B4-BE49-F238E27FC236}">
                <a16:creationId xmlns:a16="http://schemas.microsoft.com/office/drawing/2014/main" id="{25AE92E6-8018-6849-BE4E-164FE3B7E730}"/>
              </a:ext>
            </a:extLst>
          </p:cNvPr>
          <p:cNvSpPr txBox="1"/>
          <p:nvPr/>
        </p:nvSpPr>
        <p:spPr>
          <a:xfrm>
            <a:off x="1073438" y="3644496"/>
            <a:ext cx="2674216" cy="830997"/>
          </a:xfrm>
          <a:prstGeom prst="rect">
            <a:avLst/>
          </a:prstGeom>
          <a:noFill/>
        </p:spPr>
        <p:txBody>
          <a:bodyPr wrap="square" lIns="0" tIns="0" rIns="0" bIns="0" rtlCol="0">
            <a:spAutoFit/>
          </a:bodyPr>
          <a:lstStyle/>
          <a:p>
            <a:pPr algn="ctr"/>
            <a:r>
              <a:rPr lang="sv-SE">
                <a:solidFill>
                  <a:schemeClr val="bg1"/>
                </a:solidFill>
              </a:rPr>
              <a:t>Fyll i rosamarkerade fälten och gör din egen slogan! </a:t>
            </a:r>
          </a:p>
          <a:p>
            <a:pPr algn="ctr"/>
            <a:endParaRPr lang="en-SE">
              <a:solidFill>
                <a:schemeClr val="bg1"/>
              </a:solidFill>
            </a:endParaRPr>
          </a:p>
        </p:txBody>
      </p:sp>
    </p:spTree>
    <p:extLst>
      <p:ext uri="{BB962C8B-B14F-4D97-AF65-F5344CB8AC3E}">
        <p14:creationId xmlns:p14="http://schemas.microsoft.com/office/powerpoint/2010/main" val="2857524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C2491D-2CFA-D940-BB3A-DCC38B6D2A9D}"/>
              </a:ext>
            </a:extLst>
          </p:cNvPr>
          <p:cNvSpPr>
            <a:spLocks noGrp="1"/>
          </p:cNvSpPr>
          <p:nvPr>
            <p:ph idx="1"/>
          </p:nvPr>
        </p:nvSpPr>
        <p:spPr>
          <a:xfrm>
            <a:off x="803276" y="2062359"/>
            <a:ext cx="4845534" cy="3784888"/>
          </a:xfrm>
        </p:spPr>
        <p:txBody>
          <a:bodyPr vert="horz" lIns="0" tIns="0" rIns="0" bIns="0" rtlCol="0" anchor="t">
            <a:noAutofit/>
          </a:bodyPr>
          <a:lstStyle/>
          <a:p>
            <a:pPr>
              <a:lnSpc>
                <a:spcPct val="120000"/>
              </a:lnSpc>
              <a:spcAft>
                <a:spcPts val="600"/>
              </a:spcAft>
              <a:buClr>
                <a:schemeClr val="accent2"/>
              </a:buClr>
            </a:pPr>
            <a:r>
              <a:rPr lang="sv-SE" sz="1600" b="1"/>
              <a:t>2018</a:t>
            </a:r>
            <a:r>
              <a:rPr lang="sv-SE" sz="1600"/>
              <a:t> införde affärsområdet Specialprodukter fem gyllene regler för att skapa säkrare och tryggare arbetsplatser. </a:t>
            </a:r>
          </a:p>
          <a:p>
            <a:pPr>
              <a:lnSpc>
                <a:spcPct val="120000"/>
              </a:lnSpc>
              <a:spcAft>
                <a:spcPts val="600"/>
              </a:spcAft>
            </a:pPr>
            <a:r>
              <a:rPr lang="sv-SE" sz="1600" b="1"/>
              <a:t>2019</a:t>
            </a:r>
            <a:r>
              <a:rPr lang="sv-SE" sz="1600"/>
              <a:t> adderades ”Tala om det”. en gyllene regel som ska belysa vikten av att våga prata om svåra frågor, värderingar, normer och spelregler på arbetsplatsen  – i linje med koncernmålen för arbetsmiljö. </a:t>
            </a:r>
          </a:p>
          <a:p>
            <a:pPr>
              <a:lnSpc>
                <a:spcPct val="120000"/>
              </a:lnSpc>
              <a:spcAft>
                <a:spcPts val="600"/>
              </a:spcAft>
              <a:buClr>
                <a:schemeClr val="accent2"/>
              </a:buClr>
            </a:pPr>
            <a:r>
              <a:rPr lang="sv-SE" sz="1600" b="1"/>
              <a:t>2021</a:t>
            </a:r>
            <a:r>
              <a:rPr lang="sv-SE" sz="1600"/>
              <a:t> presenterades reglerna till Huvudskyddsombud  och affärsområdesledning. </a:t>
            </a:r>
          </a:p>
          <a:p>
            <a:pPr>
              <a:lnSpc>
                <a:spcPct val="120000"/>
              </a:lnSpc>
              <a:spcAft>
                <a:spcPts val="600"/>
              </a:spcAft>
              <a:buClr>
                <a:schemeClr val="accent2"/>
              </a:buClr>
            </a:pPr>
            <a:r>
              <a:rPr lang="sv-SE" sz="1600" b="1"/>
              <a:t>2022</a:t>
            </a:r>
            <a:r>
              <a:rPr lang="sv-SE" sz="1600"/>
              <a:t> antogs reglerna för hela LKAB i och med beslut av koncernriktlinjen för Säkerheten först.</a:t>
            </a:r>
          </a:p>
        </p:txBody>
      </p:sp>
      <p:sp>
        <p:nvSpPr>
          <p:cNvPr id="6" name="Slide Number Placeholder 5">
            <a:extLst>
              <a:ext uri="{FF2B5EF4-FFF2-40B4-BE49-F238E27FC236}">
                <a16:creationId xmlns:a16="http://schemas.microsoft.com/office/drawing/2014/main" id="{740B06BB-9CD9-AF47-A792-6C153E3682D6}"/>
              </a:ext>
            </a:extLst>
          </p:cNvPr>
          <p:cNvSpPr>
            <a:spLocks noGrp="1"/>
          </p:cNvSpPr>
          <p:nvPr>
            <p:ph type="sldNum" sz="quarter" idx="16"/>
          </p:nvPr>
        </p:nvSpPr>
        <p:spPr/>
        <p:txBody>
          <a:bodyPr/>
          <a:lstStyle/>
          <a:p>
            <a:pPr algn="l"/>
            <a:fld id="{FF0A07D5-82FF-48F1-8DEB-0B2470916748}" type="slidenum">
              <a:rPr lang="sv-SE" smtClean="0"/>
              <a:pPr algn="l"/>
              <a:t>31</a:t>
            </a:fld>
            <a:endParaRPr lang="sv-SE"/>
          </a:p>
        </p:txBody>
      </p:sp>
      <p:sp>
        <p:nvSpPr>
          <p:cNvPr id="7" name="Title 6">
            <a:extLst>
              <a:ext uri="{FF2B5EF4-FFF2-40B4-BE49-F238E27FC236}">
                <a16:creationId xmlns:a16="http://schemas.microsoft.com/office/drawing/2014/main" id="{6A5A113F-C8C7-6B41-B0D0-32B018BAB69B}"/>
              </a:ext>
            </a:extLst>
          </p:cNvPr>
          <p:cNvSpPr>
            <a:spLocks noGrp="1"/>
          </p:cNvSpPr>
          <p:nvPr>
            <p:ph type="title"/>
          </p:nvPr>
        </p:nvSpPr>
        <p:spPr/>
        <p:txBody>
          <a:bodyPr/>
          <a:lstStyle/>
          <a:p>
            <a:r>
              <a:rPr lang="en-GB" err="1"/>
              <a:t>Införande</a:t>
            </a:r>
            <a:r>
              <a:rPr lang="en-GB"/>
              <a:t> </a:t>
            </a:r>
            <a:r>
              <a:rPr lang="en-GB" err="1"/>
              <a:t>av</a:t>
            </a:r>
            <a:r>
              <a:rPr lang="en-GB"/>
              <a:t> </a:t>
            </a:r>
            <a:r>
              <a:rPr lang="en-GB" err="1"/>
              <a:t>Gyllene</a:t>
            </a:r>
            <a:r>
              <a:rPr lang="en-GB"/>
              <a:t> </a:t>
            </a:r>
            <a:r>
              <a:rPr lang="en-GB" err="1"/>
              <a:t>regler</a:t>
            </a:r>
            <a:r>
              <a:rPr lang="en-GB"/>
              <a:t> </a:t>
            </a:r>
            <a:r>
              <a:rPr lang="en-GB" err="1"/>
              <a:t>i</a:t>
            </a:r>
            <a:r>
              <a:rPr lang="en-GB"/>
              <a:t> </a:t>
            </a:r>
            <a:r>
              <a:rPr lang="en-GB" err="1"/>
              <a:t>hela</a:t>
            </a:r>
            <a:r>
              <a:rPr lang="en-GB"/>
              <a:t> </a:t>
            </a:r>
            <a:r>
              <a:rPr lang="en-GB" err="1"/>
              <a:t>koncernen</a:t>
            </a:r>
            <a:endParaRPr lang="en-SE"/>
          </a:p>
        </p:txBody>
      </p:sp>
      <p:sp>
        <p:nvSpPr>
          <p:cNvPr id="10" name="TextBox 9">
            <a:extLst>
              <a:ext uri="{FF2B5EF4-FFF2-40B4-BE49-F238E27FC236}">
                <a16:creationId xmlns:a16="http://schemas.microsoft.com/office/drawing/2014/main" id="{99D2FC81-E4AA-3A4A-B500-BAF2C01F85A0}"/>
              </a:ext>
            </a:extLst>
          </p:cNvPr>
          <p:cNvSpPr txBox="1"/>
          <p:nvPr/>
        </p:nvSpPr>
        <p:spPr>
          <a:xfrm>
            <a:off x="940413" y="1504421"/>
            <a:ext cx="3916018" cy="369332"/>
          </a:xfrm>
          <a:prstGeom prst="rect">
            <a:avLst/>
          </a:prstGeom>
          <a:noFill/>
        </p:spPr>
        <p:txBody>
          <a:bodyPr wrap="square" lIns="0" tIns="0" rIns="0" bIns="0" rtlCol="0">
            <a:spAutoFit/>
          </a:bodyPr>
          <a:lstStyle/>
          <a:p>
            <a:r>
              <a:rPr lang="en-SE" sz="2400" b="1">
                <a:solidFill>
                  <a:schemeClr val="accent1"/>
                </a:solidFill>
                <a:latin typeface="Titillium Web SemiBold" pitchFamily="2" charset="77"/>
              </a:rPr>
              <a:t>Bakgrund</a:t>
            </a:r>
          </a:p>
        </p:txBody>
      </p:sp>
      <p:sp>
        <p:nvSpPr>
          <p:cNvPr id="3" name="Platshållare för sidfot 2">
            <a:extLst>
              <a:ext uri="{FF2B5EF4-FFF2-40B4-BE49-F238E27FC236}">
                <a16:creationId xmlns:a16="http://schemas.microsoft.com/office/drawing/2014/main" id="{77E8AFC6-E7E2-01FF-1E7B-78B981BC42AE}"/>
              </a:ext>
            </a:extLst>
          </p:cNvPr>
          <p:cNvSpPr>
            <a:spLocks noGrp="1"/>
          </p:cNvSpPr>
          <p:nvPr>
            <p:ph type="ftr" sz="quarter" idx="15"/>
          </p:nvPr>
        </p:nvSpPr>
        <p:spPr/>
        <p:txBody>
          <a:bodyPr/>
          <a:lstStyle/>
          <a:p>
            <a:endParaRPr lang="sv-SE"/>
          </a:p>
        </p:txBody>
      </p:sp>
      <p:pic>
        <p:nvPicPr>
          <p:cNvPr id="38" name="Picture 37">
            <a:extLst>
              <a:ext uri="{FF2B5EF4-FFF2-40B4-BE49-F238E27FC236}">
                <a16:creationId xmlns:a16="http://schemas.microsoft.com/office/drawing/2014/main" id="{F392379D-F37B-D248-B4B7-AF6FBBA54094}"/>
              </a:ext>
            </a:extLst>
          </p:cNvPr>
          <p:cNvPicPr>
            <a:picLocks noChangeAspect="1"/>
          </p:cNvPicPr>
          <p:nvPr/>
        </p:nvPicPr>
        <p:blipFill>
          <a:blip r:embed="rId2"/>
          <a:srcRect/>
          <a:stretch/>
        </p:blipFill>
        <p:spPr>
          <a:xfrm>
            <a:off x="8867203" y="3053397"/>
            <a:ext cx="3070838" cy="3070838"/>
          </a:xfrm>
          <a:prstGeom prst="rect">
            <a:avLst/>
          </a:prstGeom>
        </p:spPr>
      </p:pic>
      <p:pic>
        <p:nvPicPr>
          <p:cNvPr id="39" name="Picture 38">
            <a:extLst>
              <a:ext uri="{FF2B5EF4-FFF2-40B4-BE49-F238E27FC236}">
                <a16:creationId xmlns:a16="http://schemas.microsoft.com/office/drawing/2014/main" id="{8FBD2B91-714A-5F47-8D45-A0CEAB714BB6}"/>
              </a:ext>
            </a:extLst>
          </p:cNvPr>
          <p:cNvPicPr>
            <a:picLocks noChangeAspect="1"/>
          </p:cNvPicPr>
          <p:nvPr/>
        </p:nvPicPr>
        <p:blipFill>
          <a:blip r:embed="rId3"/>
          <a:srcRect/>
          <a:stretch/>
        </p:blipFill>
        <p:spPr>
          <a:xfrm>
            <a:off x="7283941" y="3108816"/>
            <a:ext cx="3070837" cy="3070837"/>
          </a:xfrm>
          <a:prstGeom prst="rect">
            <a:avLst/>
          </a:prstGeom>
        </p:spPr>
      </p:pic>
      <p:pic>
        <p:nvPicPr>
          <p:cNvPr id="40" name="Picture 39">
            <a:extLst>
              <a:ext uri="{FF2B5EF4-FFF2-40B4-BE49-F238E27FC236}">
                <a16:creationId xmlns:a16="http://schemas.microsoft.com/office/drawing/2014/main" id="{6FA8A5EE-F84B-E045-BA12-6E4C57B2FA09}"/>
              </a:ext>
            </a:extLst>
          </p:cNvPr>
          <p:cNvPicPr>
            <a:picLocks noChangeAspect="1"/>
          </p:cNvPicPr>
          <p:nvPr/>
        </p:nvPicPr>
        <p:blipFill>
          <a:blip r:embed="rId4"/>
          <a:srcRect/>
          <a:stretch/>
        </p:blipFill>
        <p:spPr>
          <a:xfrm>
            <a:off x="5657163" y="3114953"/>
            <a:ext cx="3091882" cy="3091882"/>
          </a:xfrm>
          <a:prstGeom prst="rect">
            <a:avLst/>
          </a:prstGeom>
        </p:spPr>
      </p:pic>
      <p:pic>
        <p:nvPicPr>
          <p:cNvPr id="41" name="Picture 40">
            <a:extLst>
              <a:ext uri="{FF2B5EF4-FFF2-40B4-BE49-F238E27FC236}">
                <a16:creationId xmlns:a16="http://schemas.microsoft.com/office/drawing/2014/main" id="{6B6F0990-BD98-9A40-AA9E-924EFECCEBAE}"/>
              </a:ext>
            </a:extLst>
          </p:cNvPr>
          <p:cNvPicPr>
            <a:picLocks noChangeAspect="1"/>
          </p:cNvPicPr>
          <p:nvPr/>
        </p:nvPicPr>
        <p:blipFill>
          <a:blip r:embed="rId5"/>
          <a:srcRect/>
          <a:stretch/>
        </p:blipFill>
        <p:spPr>
          <a:xfrm>
            <a:off x="8863323" y="1072110"/>
            <a:ext cx="3077772" cy="3077772"/>
          </a:xfrm>
          <a:prstGeom prst="rect">
            <a:avLst/>
          </a:prstGeom>
        </p:spPr>
      </p:pic>
      <p:pic>
        <p:nvPicPr>
          <p:cNvPr id="42" name="Picture 41">
            <a:extLst>
              <a:ext uri="{FF2B5EF4-FFF2-40B4-BE49-F238E27FC236}">
                <a16:creationId xmlns:a16="http://schemas.microsoft.com/office/drawing/2014/main" id="{2D9D487D-C99E-044A-BD5E-1A7426F4E5A0}"/>
              </a:ext>
            </a:extLst>
          </p:cNvPr>
          <p:cNvPicPr>
            <a:picLocks noChangeAspect="1"/>
          </p:cNvPicPr>
          <p:nvPr/>
        </p:nvPicPr>
        <p:blipFill>
          <a:blip r:embed="rId6"/>
          <a:srcRect/>
          <a:stretch/>
        </p:blipFill>
        <p:spPr>
          <a:xfrm>
            <a:off x="7280062" y="1127530"/>
            <a:ext cx="3077772" cy="3077772"/>
          </a:xfrm>
          <a:prstGeom prst="rect">
            <a:avLst/>
          </a:prstGeom>
        </p:spPr>
      </p:pic>
      <p:pic>
        <p:nvPicPr>
          <p:cNvPr id="43" name="Picture 42">
            <a:extLst>
              <a:ext uri="{FF2B5EF4-FFF2-40B4-BE49-F238E27FC236}">
                <a16:creationId xmlns:a16="http://schemas.microsoft.com/office/drawing/2014/main" id="{3D8D08F9-3464-F742-9FA0-4707B3FE39DD}"/>
              </a:ext>
            </a:extLst>
          </p:cNvPr>
          <p:cNvPicPr>
            <a:picLocks noChangeAspect="1"/>
          </p:cNvPicPr>
          <p:nvPr/>
        </p:nvPicPr>
        <p:blipFill>
          <a:blip r:embed="rId7"/>
          <a:srcRect/>
          <a:stretch/>
        </p:blipFill>
        <p:spPr>
          <a:xfrm>
            <a:off x="5648810" y="1117246"/>
            <a:ext cx="3106807" cy="3106807"/>
          </a:xfrm>
          <a:prstGeom prst="rect">
            <a:avLst/>
          </a:prstGeom>
        </p:spPr>
      </p:pic>
      <p:sp>
        <p:nvSpPr>
          <p:cNvPr id="44" name="TextBox 43">
            <a:extLst>
              <a:ext uri="{FF2B5EF4-FFF2-40B4-BE49-F238E27FC236}">
                <a16:creationId xmlns:a16="http://schemas.microsoft.com/office/drawing/2014/main" id="{255E9A1F-8F2B-C54E-B56E-A431159BFDB7}"/>
              </a:ext>
            </a:extLst>
          </p:cNvPr>
          <p:cNvSpPr txBox="1"/>
          <p:nvPr/>
        </p:nvSpPr>
        <p:spPr>
          <a:xfrm>
            <a:off x="6687072" y="3435528"/>
            <a:ext cx="1251402" cy="355911"/>
          </a:xfrm>
          <a:prstGeom prst="rect">
            <a:avLst/>
          </a:prstGeom>
          <a:noFill/>
        </p:spPr>
        <p:txBody>
          <a:bodyPr wrap="square" lIns="0" tIns="0" rIns="0" bIns="0" rtlCol="0">
            <a:noAutofit/>
          </a:bodyPr>
          <a:lstStyle/>
          <a:p>
            <a:pPr algn="ctr"/>
            <a:r>
              <a:rPr lang="en-SE" sz="800" b="1">
                <a:solidFill>
                  <a:schemeClr val="accent1"/>
                </a:solidFill>
                <a:latin typeface="Titillium Web SemiBold" pitchFamily="2" charset="77"/>
              </a:rPr>
              <a:t>UPPMÄRKSAMMA </a:t>
            </a:r>
            <a:r>
              <a:rPr lang="en-GB" sz="800" b="1">
                <a:solidFill>
                  <a:schemeClr val="accent1"/>
                </a:solidFill>
                <a:latin typeface="Titillium Web SemiBold" pitchFamily="2" charset="77"/>
              </a:rPr>
              <a:t>O</a:t>
            </a:r>
            <a:r>
              <a:rPr lang="en-SE" sz="800" b="1">
                <a:solidFill>
                  <a:schemeClr val="accent1"/>
                </a:solidFill>
                <a:latin typeface="Titillium Web SemiBold" pitchFamily="2" charset="77"/>
              </a:rPr>
              <a:t>CH BERÖM</a:t>
            </a:r>
          </a:p>
          <a:p>
            <a:pPr algn="ctr"/>
            <a:r>
              <a:rPr lang="en-GB" sz="800" b="1">
                <a:solidFill>
                  <a:schemeClr val="accent1"/>
                </a:solidFill>
                <a:latin typeface="Titillium Web SemiBold" pitchFamily="2" charset="77"/>
              </a:rPr>
              <a:t>R</a:t>
            </a:r>
            <a:r>
              <a:rPr lang="en-SE" sz="800" b="1">
                <a:solidFill>
                  <a:schemeClr val="accent1"/>
                </a:solidFill>
                <a:latin typeface="Titillium Web SemiBold" pitchFamily="2" charset="77"/>
              </a:rPr>
              <a:t>ÄTT BETEENDE</a:t>
            </a:r>
          </a:p>
        </p:txBody>
      </p:sp>
      <p:sp>
        <p:nvSpPr>
          <p:cNvPr id="45" name="TextBox 44">
            <a:extLst>
              <a:ext uri="{FF2B5EF4-FFF2-40B4-BE49-F238E27FC236}">
                <a16:creationId xmlns:a16="http://schemas.microsoft.com/office/drawing/2014/main" id="{6CE560DD-0F9F-8C44-A088-7FB97B7530B1}"/>
              </a:ext>
            </a:extLst>
          </p:cNvPr>
          <p:cNvSpPr txBox="1"/>
          <p:nvPr/>
        </p:nvSpPr>
        <p:spPr>
          <a:xfrm>
            <a:off x="8277481" y="3435528"/>
            <a:ext cx="1212266" cy="355911"/>
          </a:xfrm>
          <a:prstGeom prst="rect">
            <a:avLst/>
          </a:prstGeom>
          <a:noFill/>
        </p:spPr>
        <p:txBody>
          <a:bodyPr wrap="square" lIns="0" tIns="0" rIns="0" bIns="0" rtlCol="0">
            <a:noAutofit/>
          </a:bodyPr>
          <a:lstStyle/>
          <a:p>
            <a:pPr algn="ctr"/>
            <a:r>
              <a:rPr lang="sv-SE" sz="800" b="1">
                <a:solidFill>
                  <a:schemeClr val="accent1"/>
                </a:solidFill>
                <a:latin typeface="Titillium Web SemiBold" pitchFamily="2" charset="77"/>
              </a:rPr>
              <a:t>VAR ETT FÖREDÖME</a:t>
            </a:r>
            <a:endParaRPr lang="en-SE" sz="800" b="1">
              <a:solidFill>
                <a:schemeClr val="accent1"/>
              </a:solidFill>
              <a:latin typeface="Titillium Web SemiBold" pitchFamily="2" charset="77"/>
            </a:endParaRPr>
          </a:p>
        </p:txBody>
      </p:sp>
      <p:sp>
        <p:nvSpPr>
          <p:cNvPr id="46" name="TextBox 45">
            <a:extLst>
              <a:ext uri="{FF2B5EF4-FFF2-40B4-BE49-F238E27FC236}">
                <a16:creationId xmlns:a16="http://schemas.microsoft.com/office/drawing/2014/main" id="{ADEBFC8C-4C3C-8349-8CC1-85A7AF398F69}"/>
              </a:ext>
            </a:extLst>
          </p:cNvPr>
          <p:cNvSpPr txBox="1"/>
          <p:nvPr/>
        </p:nvSpPr>
        <p:spPr>
          <a:xfrm>
            <a:off x="9907236" y="3435528"/>
            <a:ext cx="1212266" cy="355911"/>
          </a:xfrm>
          <a:prstGeom prst="rect">
            <a:avLst/>
          </a:prstGeom>
          <a:noFill/>
        </p:spPr>
        <p:txBody>
          <a:bodyPr wrap="square" lIns="0" tIns="0" rIns="0" bIns="0" rtlCol="0">
            <a:noAutofit/>
          </a:bodyPr>
          <a:lstStyle/>
          <a:p>
            <a:pPr algn="ctr"/>
            <a:r>
              <a:rPr lang="sv-SE" sz="800" b="1">
                <a:solidFill>
                  <a:schemeClr val="accent1"/>
                </a:solidFill>
                <a:latin typeface="Titillium Web SemiBold" pitchFamily="2" charset="77"/>
              </a:rPr>
              <a:t>TALA OM DET</a:t>
            </a:r>
            <a:endParaRPr lang="en-SE" sz="800" b="1">
              <a:solidFill>
                <a:schemeClr val="accent1"/>
              </a:solidFill>
              <a:latin typeface="Titillium Web SemiBold" pitchFamily="2" charset="77"/>
            </a:endParaRPr>
          </a:p>
        </p:txBody>
      </p:sp>
      <p:sp>
        <p:nvSpPr>
          <p:cNvPr id="47" name="TextBox 46">
            <a:extLst>
              <a:ext uri="{FF2B5EF4-FFF2-40B4-BE49-F238E27FC236}">
                <a16:creationId xmlns:a16="http://schemas.microsoft.com/office/drawing/2014/main" id="{34A65EC5-4AD3-B643-8591-8EB19FDD78F7}"/>
              </a:ext>
            </a:extLst>
          </p:cNvPr>
          <p:cNvSpPr txBox="1"/>
          <p:nvPr/>
        </p:nvSpPr>
        <p:spPr>
          <a:xfrm>
            <a:off x="6708972" y="5368509"/>
            <a:ext cx="1212266" cy="355911"/>
          </a:xfrm>
          <a:prstGeom prst="rect">
            <a:avLst/>
          </a:prstGeom>
          <a:noFill/>
        </p:spPr>
        <p:txBody>
          <a:bodyPr wrap="square" lIns="0" tIns="0" rIns="0" bIns="0" rtlCol="0">
            <a:noAutofit/>
          </a:bodyPr>
          <a:lstStyle/>
          <a:p>
            <a:pPr algn="ctr"/>
            <a:r>
              <a:rPr lang="sv-SE" sz="800" b="1">
                <a:solidFill>
                  <a:schemeClr val="accent1"/>
                </a:solidFill>
                <a:latin typeface="Titillium Web SemiBold" pitchFamily="2" charset="77"/>
              </a:rPr>
              <a:t>AGERA NÄR DU SER ETT </a:t>
            </a:r>
            <a:br>
              <a:rPr lang="sv-SE" sz="800" b="1">
                <a:solidFill>
                  <a:schemeClr val="accent1"/>
                </a:solidFill>
                <a:latin typeface="Titillium Web SemiBold" pitchFamily="2" charset="77"/>
              </a:rPr>
            </a:br>
            <a:r>
              <a:rPr lang="sv-SE" sz="800" b="1">
                <a:solidFill>
                  <a:schemeClr val="accent1"/>
                </a:solidFill>
                <a:latin typeface="Titillium Web SemiBold" pitchFamily="2" charset="77"/>
              </a:rPr>
              <a:t>FELAKTIGT BETEENDE</a:t>
            </a:r>
            <a:endParaRPr lang="en-SE" sz="800" b="1">
              <a:solidFill>
                <a:schemeClr val="accent1"/>
              </a:solidFill>
              <a:latin typeface="Titillium Web SemiBold" pitchFamily="2" charset="77"/>
            </a:endParaRPr>
          </a:p>
        </p:txBody>
      </p:sp>
      <p:sp>
        <p:nvSpPr>
          <p:cNvPr id="48" name="TextBox 47">
            <a:extLst>
              <a:ext uri="{FF2B5EF4-FFF2-40B4-BE49-F238E27FC236}">
                <a16:creationId xmlns:a16="http://schemas.microsoft.com/office/drawing/2014/main" id="{64908C29-308D-C742-993C-C13FD9B44441}"/>
              </a:ext>
            </a:extLst>
          </p:cNvPr>
          <p:cNvSpPr txBox="1"/>
          <p:nvPr/>
        </p:nvSpPr>
        <p:spPr>
          <a:xfrm>
            <a:off x="8002314" y="5368509"/>
            <a:ext cx="1703997" cy="355911"/>
          </a:xfrm>
          <a:prstGeom prst="rect">
            <a:avLst/>
          </a:prstGeom>
          <a:noFill/>
        </p:spPr>
        <p:txBody>
          <a:bodyPr wrap="square" lIns="0" tIns="0" rIns="0" bIns="0" rtlCol="0">
            <a:noAutofit/>
          </a:bodyPr>
          <a:lstStyle/>
          <a:p>
            <a:pPr algn="ctr"/>
            <a:r>
              <a:rPr lang="sv-SE" sz="800" b="1">
                <a:solidFill>
                  <a:schemeClr val="accent1"/>
                </a:solidFill>
                <a:latin typeface="Titillium Web SemiBold" pitchFamily="2" charset="77"/>
              </a:rPr>
              <a:t>STOPP, TÄNK EFTER FÖRE </a:t>
            </a:r>
            <a:br>
              <a:rPr lang="sv-SE" sz="800" b="1">
                <a:solidFill>
                  <a:schemeClr val="accent1"/>
                </a:solidFill>
                <a:latin typeface="Titillium Web SemiBold" pitchFamily="2" charset="77"/>
              </a:rPr>
            </a:br>
            <a:r>
              <a:rPr lang="sv-SE" sz="800" b="1">
                <a:solidFill>
                  <a:schemeClr val="accent1"/>
                </a:solidFill>
                <a:latin typeface="Titillium Web SemiBold" pitchFamily="2" charset="77"/>
              </a:rPr>
              <a:t>– VAD KAN GÅ FEL?</a:t>
            </a:r>
            <a:endParaRPr lang="en-SE" sz="800" b="1">
              <a:solidFill>
                <a:schemeClr val="accent1"/>
              </a:solidFill>
              <a:latin typeface="Titillium Web SemiBold" pitchFamily="2" charset="77"/>
            </a:endParaRPr>
          </a:p>
        </p:txBody>
      </p:sp>
      <p:sp>
        <p:nvSpPr>
          <p:cNvPr id="49" name="TextBox 48">
            <a:extLst>
              <a:ext uri="{FF2B5EF4-FFF2-40B4-BE49-F238E27FC236}">
                <a16:creationId xmlns:a16="http://schemas.microsoft.com/office/drawing/2014/main" id="{689F7AEE-888F-D241-A338-65A02C407465}"/>
              </a:ext>
            </a:extLst>
          </p:cNvPr>
          <p:cNvSpPr txBox="1"/>
          <p:nvPr/>
        </p:nvSpPr>
        <p:spPr>
          <a:xfrm>
            <a:off x="9937604" y="5368509"/>
            <a:ext cx="1157994" cy="355911"/>
          </a:xfrm>
          <a:prstGeom prst="rect">
            <a:avLst/>
          </a:prstGeom>
          <a:noFill/>
        </p:spPr>
        <p:txBody>
          <a:bodyPr wrap="square" lIns="0" tIns="0" rIns="0" bIns="0" rtlCol="0">
            <a:noAutofit/>
          </a:bodyPr>
          <a:lstStyle/>
          <a:p>
            <a:pPr algn="ctr"/>
            <a:r>
              <a:rPr lang="sv-SE" sz="800" b="1">
                <a:solidFill>
                  <a:schemeClr val="accent1"/>
                </a:solidFill>
                <a:latin typeface="Titillium Web SemiBold" pitchFamily="2" charset="77"/>
              </a:rPr>
              <a:t>KRINGÅ ALDRIG </a:t>
            </a:r>
            <a:br>
              <a:rPr lang="sv-SE" sz="800" b="1">
                <a:solidFill>
                  <a:schemeClr val="accent1"/>
                </a:solidFill>
                <a:latin typeface="Titillium Web SemiBold" pitchFamily="2" charset="77"/>
              </a:rPr>
            </a:br>
            <a:r>
              <a:rPr lang="sv-SE" sz="800" b="1">
                <a:solidFill>
                  <a:schemeClr val="accent1"/>
                </a:solidFill>
                <a:latin typeface="Titillium Web SemiBold" pitchFamily="2" charset="77"/>
              </a:rPr>
              <a:t>ÖVERENSKOMNA ARBETSSÄTT</a:t>
            </a:r>
            <a:endParaRPr lang="en-SE" sz="800" b="1">
              <a:solidFill>
                <a:schemeClr val="accent1"/>
              </a:solidFill>
              <a:latin typeface="Titillium Web SemiBold" pitchFamily="2" charset="77"/>
            </a:endParaRPr>
          </a:p>
        </p:txBody>
      </p:sp>
    </p:spTree>
    <p:extLst>
      <p:ext uri="{BB962C8B-B14F-4D97-AF65-F5344CB8AC3E}">
        <p14:creationId xmlns:p14="http://schemas.microsoft.com/office/powerpoint/2010/main" val="3034306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884996-8B6D-4C94-92DC-A32BE2804393}"/>
              </a:ext>
            </a:extLst>
          </p:cNvPr>
          <p:cNvSpPr>
            <a:spLocks noGrp="1"/>
          </p:cNvSpPr>
          <p:nvPr>
            <p:ph type="title"/>
          </p:nvPr>
        </p:nvSpPr>
        <p:spPr/>
        <p:txBody>
          <a:bodyPr/>
          <a:lstStyle/>
          <a:p>
            <a:r>
              <a:rPr lang="sv-SE"/>
              <a:t>Viktiga delar i Säkerheten först.</a:t>
            </a:r>
            <a:br>
              <a:rPr lang="sv-SE"/>
            </a:br>
            <a:r>
              <a:rPr lang="sv-SE" sz="1400"/>
              <a:t>Avsnittet innehåller nedkortade delar ur koncernriktlinjen </a:t>
            </a:r>
          </a:p>
        </p:txBody>
      </p:sp>
      <p:sp>
        <p:nvSpPr>
          <p:cNvPr id="3" name="Platshållare för text 2">
            <a:extLst>
              <a:ext uri="{FF2B5EF4-FFF2-40B4-BE49-F238E27FC236}">
                <a16:creationId xmlns:a16="http://schemas.microsoft.com/office/drawing/2014/main" id="{F3C664E8-9FC6-440D-963D-F3EE8EFF1E9A}"/>
              </a:ext>
            </a:extLst>
          </p:cNvPr>
          <p:cNvSpPr>
            <a:spLocks noGrp="1"/>
          </p:cNvSpPr>
          <p:nvPr>
            <p:ph type="body" sz="quarter" idx="13"/>
          </p:nvPr>
        </p:nvSpPr>
        <p:spPr/>
        <p:txBody>
          <a:bodyPr/>
          <a:lstStyle/>
          <a:p>
            <a:r>
              <a:rPr lang="sv-SE"/>
              <a:t>5</a:t>
            </a:r>
          </a:p>
        </p:txBody>
      </p:sp>
      <p:sp>
        <p:nvSpPr>
          <p:cNvPr id="4" name="Platshållare för bildnummer 3">
            <a:extLst>
              <a:ext uri="{FF2B5EF4-FFF2-40B4-BE49-F238E27FC236}">
                <a16:creationId xmlns:a16="http://schemas.microsoft.com/office/drawing/2014/main" id="{C0C591A0-05EA-45BD-A062-B86AD0589359}"/>
              </a:ext>
            </a:extLst>
          </p:cNvPr>
          <p:cNvSpPr>
            <a:spLocks noGrp="1"/>
          </p:cNvSpPr>
          <p:nvPr>
            <p:ph type="sldNum" sz="quarter" idx="16"/>
          </p:nvPr>
        </p:nvSpPr>
        <p:spPr/>
        <p:txBody>
          <a:bodyPr/>
          <a:lstStyle/>
          <a:p>
            <a:pPr algn="l"/>
            <a:fld id="{FF0A07D5-82FF-48F1-8DEB-0B2470916748}" type="slidenum">
              <a:rPr lang="sv-SE" smtClean="0"/>
              <a:pPr algn="l"/>
              <a:t>32</a:t>
            </a:fld>
            <a:endParaRPr lang="sv-SE"/>
          </a:p>
        </p:txBody>
      </p:sp>
      <p:sp>
        <p:nvSpPr>
          <p:cNvPr id="5" name="Platshållare för sidfot 4">
            <a:extLst>
              <a:ext uri="{FF2B5EF4-FFF2-40B4-BE49-F238E27FC236}">
                <a16:creationId xmlns:a16="http://schemas.microsoft.com/office/drawing/2014/main" id="{47A68E38-7149-5E5F-4E1D-9E9BFBAB717B}"/>
              </a:ext>
            </a:extLst>
          </p:cNvPr>
          <p:cNvSpPr>
            <a:spLocks noGrp="1"/>
          </p:cNvSpPr>
          <p:nvPr>
            <p:ph type="ftr" sz="quarter" idx="15"/>
          </p:nvPr>
        </p:nvSpPr>
        <p:spPr/>
        <p:txBody>
          <a:bodyPr/>
          <a:lstStyle/>
          <a:p>
            <a:endParaRPr lang="sv-SE"/>
          </a:p>
        </p:txBody>
      </p:sp>
    </p:spTree>
    <p:extLst>
      <p:ext uri="{BB962C8B-B14F-4D97-AF65-F5344CB8AC3E}">
        <p14:creationId xmlns:p14="http://schemas.microsoft.com/office/powerpoint/2010/main" val="4040828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423D65-0808-824B-94DD-FA5965952A1C}"/>
              </a:ext>
            </a:extLst>
          </p:cNvPr>
          <p:cNvSpPr>
            <a:spLocks noGrp="1"/>
          </p:cNvSpPr>
          <p:nvPr>
            <p:ph idx="1"/>
          </p:nvPr>
        </p:nvSpPr>
        <p:spPr>
          <a:xfrm>
            <a:off x="803276" y="1786691"/>
            <a:ext cx="4590134" cy="4445616"/>
          </a:xfrm>
        </p:spPr>
        <p:txBody>
          <a:bodyPr>
            <a:noAutofit/>
          </a:bodyPr>
          <a:lstStyle/>
          <a:p>
            <a:pPr marL="0" indent="0" fontAlgn="base">
              <a:lnSpc>
                <a:spcPct val="120000"/>
              </a:lnSpc>
              <a:buNone/>
            </a:pPr>
            <a:r>
              <a:rPr lang="sv-SE" sz="1700"/>
              <a:t>Säkerheten först sätter </a:t>
            </a:r>
            <a:r>
              <a:rPr lang="sv-SE" sz="1700" b="1"/>
              <a:t>ramen för vårt arbetsmiljöarbete </a:t>
            </a:r>
            <a:r>
              <a:rPr lang="sv-SE" sz="1700"/>
              <a:t>och ska utvecklas i linje med vår strategi. Vi alla är del av arbetsmiljöarbetet beroende på roll och uppdrag. Tillsammans har vi några grundläggande verktyg och metoder som är gemensamma för hela LKAB som finns beskrivna i koncernriktlinjen. Några exempel är:</a:t>
            </a:r>
          </a:p>
          <a:p>
            <a:pPr fontAlgn="base">
              <a:lnSpc>
                <a:spcPct val="120000"/>
              </a:lnSpc>
            </a:pPr>
            <a:r>
              <a:rPr lang="sv-SE" sz="1700"/>
              <a:t> Riskhantering</a:t>
            </a:r>
          </a:p>
          <a:p>
            <a:r>
              <a:rPr lang="sv-SE" sz="1700"/>
              <a:t>Samarbeten med Leverantör</a:t>
            </a:r>
          </a:p>
          <a:p>
            <a:r>
              <a:rPr lang="sv-SE" sz="1700"/>
              <a:t>Sanktionssystem för allas säkerhet</a:t>
            </a:r>
          </a:p>
          <a:p>
            <a:r>
              <a:rPr lang="sv-SE" sz="1700"/>
              <a:t>Lag och styrning</a:t>
            </a:r>
          </a:p>
        </p:txBody>
      </p:sp>
      <p:sp>
        <p:nvSpPr>
          <p:cNvPr id="4" name="Footer Placeholder 3">
            <a:extLst>
              <a:ext uri="{FF2B5EF4-FFF2-40B4-BE49-F238E27FC236}">
                <a16:creationId xmlns:a16="http://schemas.microsoft.com/office/drawing/2014/main" id="{09F2F8A3-25C0-F94E-AEA6-19B02CD6256B}"/>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F2C02AAD-AB0F-844A-B789-DC43A07A254A}"/>
              </a:ext>
            </a:extLst>
          </p:cNvPr>
          <p:cNvSpPr>
            <a:spLocks noGrp="1"/>
          </p:cNvSpPr>
          <p:nvPr>
            <p:ph type="sldNum" sz="quarter" idx="18"/>
          </p:nvPr>
        </p:nvSpPr>
        <p:spPr/>
        <p:txBody>
          <a:bodyPr/>
          <a:lstStyle/>
          <a:p>
            <a:pPr algn="l"/>
            <a:fld id="{FF0A07D5-82FF-48F1-8DEB-0B2470916748}" type="slidenum">
              <a:rPr lang="sv-SE" smtClean="0"/>
              <a:pPr algn="l"/>
              <a:t>33</a:t>
            </a:fld>
            <a:endParaRPr lang="sv-SE"/>
          </a:p>
        </p:txBody>
      </p:sp>
      <p:sp>
        <p:nvSpPr>
          <p:cNvPr id="6" name="Title 5">
            <a:extLst>
              <a:ext uri="{FF2B5EF4-FFF2-40B4-BE49-F238E27FC236}">
                <a16:creationId xmlns:a16="http://schemas.microsoft.com/office/drawing/2014/main" id="{CD4EC518-F4F3-4E4C-BC43-3C4E3B8C02BD}"/>
              </a:ext>
            </a:extLst>
          </p:cNvPr>
          <p:cNvSpPr>
            <a:spLocks noGrp="1"/>
          </p:cNvSpPr>
          <p:nvPr>
            <p:ph type="title"/>
          </p:nvPr>
        </p:nvSpPr>
        <p:spPr>
          <a:xfrm>
            <a:off x="803275" y="606823"/>
            <a:ext cx="4858223" cy="971550"/>
          </a:xfrm>
        </p:spPr>
        <p:txBody>
          <a:bodyPr/>
          <a:lstStyle/>
          <a:p>
            <a:r>
              <a:rPr lang="sv-SE"/>
              <a:t>Basen i LKABs arbetsmiljöarbete</a:t>
            </a:r>
            <a:endParaRPr lang="en-SE"/>
          </a:p>
        </p:txBody>
      </p:sp>
      <p:pic>
        <p:nvPicPr>
          <p:cNvPr id="7" name="Bildobjekt 7" descr="En bild som visar person, utomhus, stående, gul&#10;&#10;Automatiskt genererad beskrivning">
            <a:extLst>
              <a:ext uri="{FF2B5EF4-FFF2-40B4-BE49-F238E27FC236}">
                <a16:creationId xmlns:a16="http://schemas.microsoft.com/office/drawing/2014/main" id="{47742CB4-07BB-7949-9AEA-968BB4094BB1}"/>
              </a:ext>
            </a:extLst>
          </p:cNvPr>
          <p:cNvPicPr>
            <a:picLocks noChangeAspect="1"/>
          </p:cNvPicPr>
          <p:nvPr/>
        </p:nvPicPr>
        <p:blipFill rotWithShape="1">
          <a:blip r:embed="rId3"/>
          <a:srcRect t="20494" b="9767"/>
          <a:stretch/>
        </p:blipFill>
        <p:spPr>
          <a:xfrm>
            <a:off x="6096000" y="-12402"/>
            <a:ext cx="6096000" cy="6368718"/>
          </a:xfrm>
          <a:prstGeom prst="rect">
            <a:avLst/>
          </a:prstGeom>
        </p:spPr>
      </p:pic>
      <p:sp>
        <p:nvSpPr>
          <p:cNvPr id="8" name="TextBox 7">
            <a:extLst>
              <a:ext uri="{FF2B5EF4-FFF2-40B4-BE49-F238E27FC236}">
                <a16:creationId xmlns:a16="http://schemas.microsoft.com/office/drawing/2014/main" id="{B7AE0AF9-4090-C34F-AACD-51AD952146AD}"/>
              </a:ext>
            </a:extLst>
          </p:cNvPr>
          <p:cNvSpPr txBox="1"/>
          <p:nvPr/>
        </p:nvSpPr>
        <p:spPr>
          <a:xfrm>
            <a:off x="6395437" y="5395930"/>
            <a:ext cx="4122549" cy="1107996"/>
          </a:xfrm>
          <a:prstGeom prst="rect">
            <a:avLst/>
          </a:prstGeom>
          <a:noFill/>
        </p:spPr>
        <p:txBody>
          <a:bodyPr wrap="square" lIns="0" tIns="0" rIns="0" bIns="0" rtlCol="0">
            <a:spAutoFit/>
          </a:bodyPr>
          <a:lstStyle/>
          <a:p>
            <a:r>
              <a:rPr lang="sv-SE" sz="1800">
                <a:solidFill>
                  <a:schemeClr val="bg1"/>
                </a:solidFill>
              </a:rPr>
              <a:t>I avsnittet följer några sammanfattade delar ur koncernriktlinjen som alla som arbetar för LKAB bör känna till. </a:t>
            </a:r>
          </a:p>
          <a:p>
            <a:endParaRPr lang="en-SE">
              <a:solidFill>
                <a:schemeClr val="bg1"/>
              </a:solidFill>
            </a:endParaRPr>
          </a:p>
        </p:txBody>
      </p:sp>
      <p:cxnSp>
        <p:nvCxnSpPr>
          <p:cNvPr id="10" name="Straight Connector 9">
            <a:extLst>
              <a:ext uri="{FF2B5EF4-FFF2-40B4-BE49-F238E27FC236}">
                <a16:creationId xmlns:a16="http://schemas.microsoft.com/office/drawing/2014/main" id="{C6C67634-300E-134A-A1D5-FE297FA06D31}"/>
              </a:ext>
            </a:extLst>
          </p:cNvPr>
          <p:cNvCxnSpPr/>
          <p:nvPr/>
        </p:nvCxnSpPr>
        <p:spPr>
          <a:xfrm>
            <a:off x="6395437" y="5222929"/>
            <a:ext cx="2741668" cy="0"/>
          </a:xfrm>
          <a:prstGeom prst="line">
            <a:avLst/>
          </a:prstGeom>
          <a:ln w="666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7478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F4DC8C8-F24D-1F41-B34F-1BAD3EC72976}"/>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8115" r="18115"/>
          <a:stretch>
            <a:fillRect/>
          </a:stretch>
        </p:blipFill>
        <p:spPr/>
      </p:pic>
      <p:sp>
        <p:nvSpPr>
          <p:cNvPr id="3" name="Content Placeholder 2">
            <a:extLst>
              <a:ext uri="{FF2B5EF4-FFF2-40B4-BE49-F238E27FC236}">
                <a16:creationId xmlns:a16="http://schemas.microsoft.com/office/drawing/2014/main" id="{D059C5D2-7BD1-FA49-8F5E-A503D1EB4F6F}"/>
              </a:ext>
            </a:extLst>
          </p:cNvPr>
          <p:cNvSpPr>
            <a:spLocks noGrp="1"/>
          </p:cNvSpPr>
          <p:nvPr>
            <p:ph idx="1"/>
          </p:nvPr>
        </p:nvSpPr>
        <p:spPr/>
        <p:txBody>
          <a:bodyPr>
            <a:normAutofit/>
          </a:bodyPr>
          <a:lstStyle/>
          <a:p>
            <a:pPr marL="0" indent="0">
              <a:buNone/>
            </a:pPr>
            <a:r>
              <a:rPr lang="sv-SE" sz="2000"/>
              <a:t>Vi ska tillsammans säkerställa att vi följer lagar och regler </a:t>
            </a:r>
          </a:p>
          <a:p>
            <a:pPr marL="0" indent="0">
              <a:buNone/>
            </a:pPr>
            <a:r>
              <a:rPr lang="sv-SE" sz="2000"/>
              <a:t>För att kunna få en överblick över status på arbetsmiljöarbetet använder chefer det gemensamma uppföljningsverktyget med namnet SAM/SWE-checklistan. </a:t>
            </a:r>
          </a:p>
          <a:p>
            <a:pPr marL="0" indent="0">
              <a:buNone/>
            </a:pPr>
            <a:r>
              <a:rPr lang="sv-SE" sz="2000"/>
              <a:t>De uppgifter vi som individ kan hantera själv utifrån ansvar, roll och uppdrag ska vi lösa så nära arbetsplatsen som möjligt. Om detta inte är möjligt hjälper arbetsmiljöfrågans väg dig hur du lyfter frågan vidare</a:t>
            </a:r>
          </a:p>
        </p:txBody>
      </p:sp>
      <p:sp>
        <p:nvSpPr>
          <p:cNvPr id="4" name="Footer Placeholder 3">
            <a:extLst>
              <a:ext uri="{FF2B5EF4-FFF2-40B4-BE49-F238E27FC236}">
                <a16:creationId xmlns:a16="http://schemas.microsoft.com/office/drawing/2014/main" id="{8EE1AD8A-6261-6749-9273-5A5E203D3B30}"/>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B4A2ED43-59AC-A647-B9F2-A445C1EC6FB0}"/>
              </a:ext>
            </a:extLst>
          </p:cNvPr>
          <p:cNvSpPr>
            <a:spLocks noGrp="1"/>
          </p:cNvSpPr>
          <p:nvPr>
            <p:ph type="sldNum" sz="quarter" idx="18"/>
          </p:nvPr>
        </p:nvSpPr>
        <p:spPr/>
        <p:txBody>
          <a:bodyPr/>
          <a:lstStyle/>
          <a:p>
            <a:pPr algn="l"/>
            <a:fld id="{FF0A07D5-82FF-48F1-8DEB-0B2470916748}" type="slidenum">
              <a:rPr lang="sv-SE" smtClean="0"/>
              <a:pPr algn="l"/>
              <a:t>34</a:t>
            </a:fld>
            <a:endParaRPr lang="sv-SE"/>
          </a:p>
        </p:txBody>
      </p:sp>
      <p:sp>
        <p:nvSpPr>
          <p:cNvPr id="6" name="Title 5">
            <a:extLst>
              <a:ext uri="{FF2B5EF4-FFF2-40B4-BE49-F238E27FC236}">
                <a16:creationId xmlns:a16="http://schemas.microsoft.com/office/drawing/2014/main" id="{218F31BF-8986-B143-8F23-744C557A1B91}"/>
              </a:ext>
            </a:extLst>
          </p:cNvPr>
          <p:cNvSpPr>
            <a:spLocks noGrp="1"/>
          </p:cNvSpPr>
          <p:nvPr>
            <p:ph type="title"/>
          </p:nvPr>
        </p:nvSpPr>
        <p:spPr/>
        <p:txBody>
          <a:bodyPr/>
          <a:lstStyle/>
          <a:p>
            <a:r>
              <a:rPr lang="sv-SE"/>
              <a:t>Lag och styrning</a:t>
            </a:r>
            <a:endParaRPr lang="en-SE"/>
          </a:p>
        </p:txBody>
      </p:sp>
    </p:spTree>
    <p:extLst>
      <p:ext uri="{BB962C8B-B14F-4D97-AF65-F5344CB8AC3E}">
        <p14:creationId xmlns:p14="http://schemas.microsoft.com/office/powerpoint/2010/main" val="1545017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Two people standing next to a machine&#10;&#10;Description automatically generated with low confidence">
            <a:extLst>
              <a:ext uri="{FF2B5EF4-FFF2-40B4-BE49-F238E27FC236}">
                <a16:creationId xmlns:a16="http://schemas.microsoft.com/office/drawing/2014/main" id="{02E23C73-6313-0069-FF5A-E23BCEA2CD8C}"/>
              </a:ext>
            </a:extLst>
          </p:cNvPr>
          <p:cNvPicPr>
            <a:picLocks noChangeAspect="1"/>
          </p:cNvPicPr>
          <p:nvPr/>
        </p:nvPicPr>
        <p:blipFill rotWithShape="1">
          <a:blip r:embed="rId3">
            <a:extLst>
              <a:ext uri="{28A0092B-C50C-407E-A947-70E740481C1C}">
                <a14:useLocalDpi xmlns:a14="http://schemas.microsoft.com/office/drawing/2010/main" val="0"/>
              </a:ext>
            </a:extLst>
          </a:blip>
          <a:srcRect l="3631" t="10831" r="2220" b="25578"/>
          <a:stretch/>
        </p:blipFill>
        <p:spPr>
          <a:xfrm>
            <a:off x="803275" y="1529028"/>
            <a:ext cx="5112000" cy="2301910"/>
          </a:xfrm>
          <a:prstGeom prst="rect">
            <a:avLst/>
          </a:prstGeom>
        </p:spPr>
      </p:pic>
      <p:sp>
        <p:nvSpPr>
          <p:cNvPr id="2" name="Content Placeholder 1">
            <a:extLst>
              <a:ext uri="{FF2B5EF4-FFF2-40B4-BE49-F238E27FC236}">
                <a16:creationId xmlns:a16="http://schemas.microsoft.com/office/drawing/2014/main" id="{8715FEB7-A1F4-DE48-9F27-CD40B825F4DF}"/>
              </a:ext>
            </a:extLst>
          </p:cNvPr>
          <p:cNvSpPr>
            <a:spLocks noGrp="1"/>
          </p:cNvSpPr>
          <p:nvPr>
            <p:ph idx="1"/>
          </p:nvPr>
        </p:nvSpPr>
        <p:spPr>
          <a:xfrm>
            <a:off x="803276" y="4091553"/>
            <a:ext cx="5112000" cy="2001272"/>
          </a:xfrm>
        </p:spPr>
        <p:txBody>
          <a:bodyPr>
            <a:normAutofit/>
          </a:bodyPr>
          <a:lstStyle/>
          <a:p>
            <a:r>
              <a:rPr lang="sv-SE" sz="2000"/>
              <a:t>Riskhantering inom LKAB innebär att vi ska Identifiera våra risker innan de uppstår för att hantera dem.</a:t>
            </a:r>
          </a:p>
          <a:p>
            <a:r>
              <a:rPr lang="sv-SE" sz="2000"/>
              <a:t>Riskhantering är grundläggande aktiviteter inom Säkerheten Först.</a:t>
            </a:r>
          </a:p>
        </p:txBody>
      </p:sp>
      <p:sp>
        <p:nvSpPr>
          <p:cNvPr id="3" name="Content Placeholder 2">
            <a:extLst>
              <a:ext uri="{FF2B5EF4-FFF2-40B4-BE49-F238E27FC236}">
                <a16:creationId xmlns:a16="http://schemas.microsoft.com/office/drawing/2014/main" id="{7B3F6CD9-972F-F34D-B66F-C5016A72BC74}"/>
              </a:ext>
            </a:extLst>
          </p:cNvPr>
          <p:cNvSpPr>
            <a:spLocks noGrp="1"/>
          </p:cNvSpPr>
          <p:nvPr>
            <p:ph idx="13"/>
          </p:nvPr>
        </p:nvSpPr>
        <p:spPr>
          <a:xfrm>
            <a:off x="6276725" y="1533045"/>
            <a:ext cx="5112000" cy="4559780"/>
          </a:xfrm>
        </p:spPr>
        <p:txBody>
          <a:bodyPr>
            <a:normAutofit fontScale="85000" lnSpcReduction="10000"/>
          </a:bodyPr>
          <a:lstStyle/>
          <a:p>
            <a:pPr marL="0" indent="0">
              <a:lnSpc>
                <a:spcPct val="110000"/>
              </a:lnSpc>
              <a:buNone/>
            </a:pPr>
            <a:r>
              <a:rPr lang="sv-SE" b="1"/>
              <a:t>För att du ska känna igen dig och vi ska hantera riskerna på ett bra sätt tillsammans har vi inom hela LKAB följande gemensamma arbetssätt för riskhantering:</a:t>
            </a:r>
          </a:p>
          <a:p>
            <a:pPr>
              <a:lnSpc>
                <a:spcPct val="110000"/>
              </a:lnSpc>
            </a:pPr>
            <a:r>
              <a:rPr lang="sv-SE"/>
              <a:t>Normer och spelregler</a:t>
            </a:r>
          </a:p>
          <a:p>
            <a:pPr>
              <a:lnSpc>
                <a:spcPct val="110000"/>
              </a:lnSpc>
            </a:pPr>
            <a:r>
              <a:rPr lang="sv-SE"/>
              <a:t>Riskbedömningar  </a:t>
            </a:r>
          </a:p>
          <a:p>
            <a:pPr>
              <a:lnSpc>
                <a:spcPct val="110000"/>
              </a:lnSpc>
            </a:pPr>
            <a:r>
              <a:rPr lang="sv-SE"/>
              <a:t>Skyddsronder</a:t>
            </a:r>
          </a:p>
          <a:p>
            <a:pPr>
              <a:lnSpc>
                <a:spcPct val="110000"/>
              </a:lnSpc>
            </a:pPr>
            <a:r>
              <a:rPr lang="sv-SE"/>
              <a:t>Konsekvensbedömningar vid förändring i verksamheten</a:t>
            </a:r>
          </a:p>
          <a:p>
            <a:pPr>
              <a:lnSpc>
                <a:spcPct val="110000"/>
              </a:lnSpc>
            </a:pPr>
            <a:r>
              <a:rPr lang="sv-SE"/>
              <a:t>Rapportering, utredning och hantering av risker, tillbud, olyckor och arbetssjukdomar  </a:t>
            </a:r>
          </a:p>
        </p:txBody>
      </p:sp>
      <p:sp>
        <p:nvSpPr>
          <p:cNvPr id="4" name="Date Placeholder 3">
            <a:extLst>
              <a:ext uri="{FF2B5EF4-FFF2-40B4-BE49-F238E27FC236}">
                <a16:creationId xmlns:a16="http://schemas.microsoft.com/office/drawing/2014/main" id="{DF257E9B-F68E-1F4A-80CD-BAE521F090D8}"/>
              </a:ext>
            </a:extLst>
          </p:cNvPr>
          <p:cNvSpPr>
            <a:spLocks noGrp="1"/>
          </p:cNvSpPr>
          <p:nvPr>
            <p:ph type="dt" sz="half" idx="14"/>
          </p:nvPr>
        </p:nvSpPr>
        <p:spPr/>
        <p:txBody>
          <a:bodyPr/>
          <a:lstStyle/>
          <a:p>
            <a:r>
              <a:rPr lang="sv-SE"/>
              <a:t>01 juni 2021</a:t>
            </a:r>
          </a:p>
        </p:txBody>
      </p:sp>
      <p:sp>
        <p:nvSpPr>
          <p:cNvPr id="5" name="Footer Placeholder 4">
            <a:extLst>
              <a:ext uri="{FF2B5EF4-FFF2-40B4-BE49-F238E27FC236}">
                <a16:creationId xmlns:a16="http://schemas.microsoft.com/office/drawing/2014/main" id="{3AACADE0-A785-C847-B77F-2D4BAAEA15B2}"/>
              </a:ext>
            </a:extLst>
          </p:cNvPr>
          <p:cNvSpPr>
            <a:spLocks noGrp="1"/>
          </p:cNvSpPr>
          <p:nvPr>
            <p:ph type="ftr" sz="quarter" idx="15"/>
          </p:nvPr>
        </p:nvSpPr>
        <p:spPr/>
        <p:txBody>
          <a:bodyPr/>
          <a:lstStyle/>
          <a:p>
            <a:endParaRPr lang="sv-SE"/>
          </a:p>
        </p:txBody>
      </p:sp>
      <p:sp>
        <p:nvSpPr>
          <p:cNvPr id="6" name="Slide Number Placeholder 5">
            <a:extLst>
              <a:ext uri="{FF2B5EF4-FFF2-40B4-BE49-F238E27FC236}">
                <a16:creationId xmlns:a16="http://schemas.microsoft.com/office/drawing/2014/main" id="{3FE9711C-0389-0146-B552-2C7133D9B5FB}"/>
              </a:ext>
            </a:extLst>
          </p:cNvPr>
          <p:cNvSpPr>
            <a:spLocks noGrp="1"/>
          </p:cNvSpPr>
          <p:nvPr>
            <p:ph type="sldNum" sz="quarter" idx="16"/>
          </p:nvPr>
        </p:nvSpPr>
        <p:spPr/>
        <p:txBody>
          <a:bodyPr/>
          <a:lstStyle/>
          <a:p>
            <a:pPr algn="l"/>
            <a:fld id="{FF0A07D5-82FF-48F1-8DEB-0B2470916748}" type="slidenum">
              <a:rPr lang="sv-SE" smtClean="0"/>
              <a:pPr algn="l"/>
              <a:t>35</a:t>
            </a:fld>
            <a:endParaRPr lang="sv-SE"/>
          </a:p>
        </p:txBody>
      </p:sp>
      <p:sp>
        <p:nvSpPr>
          <p:cNvPr id="7" name="Title 6">
            <a:extLst>
              <a:ext uri="{FF2B5EF4-FFF2-40B4-BE49-F238E27FC236}">
                <a16:creationId xmlns:a16="http://schemas.microsoft.com/office/drawing/2014/main" id="{1AA591F5-EA6A-DA4A-A80D-7A028B6FA2FC}"/>
              </a:ext>
            </a:extLst>
          </p:cNvPr>
          <p:cNvSpPr>
            <a:spLocks noGrp="1"/>
          </p:cNvSpPr>
          <p:nvPr>
            <p:ph type="title"/>
          </p:nvPr>
        </p:nvSpPr>
        <p:spPr/>
        <p:txBody>
          <a:bodyPr/>
          <a:lstStyle/>
          <a:p>
            <a:r>
              <a:rPr lang="sv-SE"/>
              <a:t>Riskhantering</a:t>
            </a:r>
            <a:endParaRPr lang="en-SE"/>
          </a:p>
        </p:txBody>
      </p:sp>
    </p:spTree>
    <p:extLst>
      <p:ext uri="{BB962C8B-B14F-4D97-AF65-F5344CB8AC3E}">
        <p14:creationId xmlns:p14="http://schemas.microsoft.com/office/powerpoint/2010/main" val="7879807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3A1FEF-E1BB-674A-888D-83A0E84D52B9}"/>
              </a:ext>
            </a:extLst>
          </p:cNvPr>
          <p:cNvSpPr>
            <a:spLocks noGrp="1"/>
          </p:cNvSpPr>
          <p:nvPr>
            <p:ph idx="1"/>
          </p:nvPr>
        </p:nvSpPr>
        <p:spPr>
          <a:xfrm>
            <a:off x="803276" y="1885949"/>
            <a:ext cx="3381266" cy="4206875"/>
          </a:xfrm>
        </p:spPr>
        <p:txBody>
          <a:bodyPr>
            <a:normAutofit/>
          </a:bodyPr>
          <a:lstStyle/>
          <a:p>
            <a:pPr marL="0" indent="0">
              <a:buNone/>
            </a:pPr>
            <a:r>
              <a:rPr lang="sv-SE" sz="2000"/>
              <a:t>När vi köper externa tjänster ska vi efterleva verksamhetens process för urval, utvärdering och utveckling av leverantörer. </a:t>
            </a:r>
          </a:p>
          <a:p>
            <a:pPr marL="0" indent="0">
              <a:buNone/>
            </a:pPr>
            <a:r>
              <a:rPr lang="sv-SE" sz="2000"/>
              <a:t>Vi ska även på ett lämpligt sätt involvera våra leverantörer i vårt gemensamma arbetsmiljöarbete. </a:t>
            </a:r>
          </a:p>
        </p:txBody>
      </p:sp>
      <p:sp>
        <p:nvSpPr>
          <p:cNvPr id="4" name="Slide Number Placeholder 3">
            <a:extLst>
              <a:ext uri="{FF2B5EF4-FFF2-40B4-BE49-F238E27FC236}">
                <a16:creationId xmlns:a16="http://schemas.microsoft.com/office/drawing/2014/main" id="{43A22F5B-E4FE-2D45-BD9C-05568C49CFE0}"/>
              </a:ext>
            </a:extLst>
          </p:cNvPr>
          <p:cNvSpPr>
            <a:spLocks noGrp="1"/>
          </p:cNvSpPr>
          <p:nvPr>
            <p:ph type="sldNum" sz="quarter" idx="18"/>
          </p:nvPr>
        </p:nvSpPr>
        <p:spPr/>
        <p:txBody>
          <a:bodyPr/>
          <a:lstStyle/>
          <a:p>
            <a:pPr algn="l"/>
            <a:fld id="{FF0A07D5-82FF-48F1-8DEB-0B2470916748}" type="slidenum">
              <a:rPr lang="sv-SE" smtClean="0"/>
              <a:pPr algn="l"/>
              <a:t>36</a:t>
            </a:fld>
            <a:endParaRPr lang="sv-SE"/>
          </a:p>
        </p:txBody>
      </p:sp>
      <p:sp>
        <p:nvSpPr>
          <p:cNvPr id="5" name="Title 4">
            <a:extLst>
              <a:ext uri="{FF2B5EF4-FFF2-40B4-BE49-F238E27FC236}">
                <a16:creationId xmlns:a16="http://schemas.microsoft.com/office/drawing/2014/main" id="{7AF27D89-DF8A-0F40-B554-8CDDF8F80515}"/>
              </a:ext>
            </a:extLst>
          </p:cNvPr>
          <p:cNvSpPr>
            <a:spLocks noGrp="1"/>
          </p:cNvSpPr>
          <p:nvPr>
            <p:ph type="title"/>
          </p:nvPr>
        </p:nvSpPr>
        <p:spPr/>
        <p:txBody>
          <a:bodyPr/>
          <a:lstStyle/>
          <a:p>
            <a:r>
              <a:rPr lang="sv-SE"/>
              <a:t>Leverantörer</a:t>
            </a:r>
            <a:endParaRPr lang="en-SE"/>
          </a:p>
        </p:txBody>
      </p:sp>
      <p:sp>
        <p:nvSpPr>
          <p:cNvPr id="2" name="Platshållare för sidfot 1">
            <a:extLst>
              <a:ext uri="{FF2B5EF4-FFF2-40B4-BE49-F238E27FC236}">
                <a16:creationId xmlns:a16="http://schemas.microsoft.com/office/drawing/2014/main" id="{F1CBE074-6B12-EB49-BEC9-852640708B25}"/>
              </a:ext>
            </a:extLst>
          </p:cNvPr>
          <p:cNvSpPr>
            <a:spLocks noGrp="1"/>
          </p:cNvSpPr>
          <p:nvPr>
            <p:ph type="ftr" sz="quarter" idx="17"/>
          </p:nvPr>
        </p:nvSpPr>
        <p:spPr/>
        <p:txBody>
          <a:bodyPr/>
          <a:lstStyle/>
          <a:p>
            <a:endParaRPr lang="sv-SE"/>
          </a:p>
        </p:txBody>
      </p:sp>
      <p:pic>
        <p:nvPicPr>
          <p:cNvPr id="8" name="Picture Placeholder 7" descr="A group of women looking at a screen&#10;&#10;Description automatically generated with medium confidence">
            <a:extLst>
              <a:ext uri="{FF2B5EF4-FFF2-40B4-BE49-F238E27FC236}">
                <a16:creationId xmlns:a16="http://schemas.microsoft.com/office/drawing/2014/main" id="{C93A1466-261C-E44B-80FD-82789439F474}"/>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11253" r="11616"/>
          <a:stretch/>
        </p:blipFill>
        <p:spPr>
          <a:xfrm>
            <a:off x="4835471" y="0"/>
            <a:ext cx="7356529" cy="6357600"/>
          </a:xfrm>
        </p:spPr>
      </p:pic>
      <p:pic>
        <p:nvPicPr>
          <p:cNvPr id="7" name="Picture 6" descr="A person wearing a helmet&#10;&#10;Description automatically generated with medium confidence">
            <a:extLst>
              <a:ext uri="{FF2B5EF4-FFF2-40B4-BE49-F238E27FC236}">
                <a16:creationId xmlns:a16="http://schemas.microsoft.com/office/drawing/2014/main" id="{4F725FFD-EEA1-6C28-162C-9B943EAFE8FA}"/>
              </a:ext>
            </a:extLst>
          </p:cNvPr>
          <p:cNvPicPr>
            <a:picLocks noChangeAspect="1"/>
          </p:cNvPicPr>
          <p:nvPr/>
        </p:nvPicPr>
        <p:blipFill rotWithShape="1">
          <a:blip r:embed="rId3">
            <a:extLst>
              <a:ext uri="{28A0092B-C50C-407E-A947-70E740481C1C}">
                <a14:useLocalDpi xmlns:a14="http://schemas.microsoft.com/office/drawing/2010/main" val="0"/>
              </a:ext>
            </a:extLst>
          </a:blip>
          <a:srcRect l="16835" r="6249"/>
          <a:stretch/>
        </p:blipFill>
        <p:spPr>
          <a:xfrm>
            <a:off x="4835471" y="-18635"/>
            <a:ext cx="7356529" cy="6376235"/>
          </a:xfrm>
          <a:prstGeom prst="rect">
            <a:avLst/>
          </a:prstGeom>
        </p:spPr>
      </p:pic>
    </p:spTree>
    <p:extLst>
      <p:ext uri="{BB962C8B-B14F-4D97-AF65-F5344CB8AC3E}">
        <p14:creationId xmlns:p14="http://schemas.microsoft.com/office/powerpoint/2010/main" val="909055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DADB79-9B4C-A549-8C02-AE427AE44C97}"/>
              </a:ext>
            </a:extLst>
          </p:cNvPr>
          <p:cNvSpPr>
            <a:spLocks noGrp="1"/>
          </p:cNvSpPr>
          <p:nvPr>
            <p:ph idx="1"/>
          </p:nvPr>
        </p:nvSpPr>
        <p:spPr>
          <a:xfrm>
            <a:off x="803276" y="1863177"/>
            <a:ext cx="4482402" cy="4229648"/>
          </a:xfrm>
        </p:spPr>
        <p:txBody>
          <a:bodyPr>
            <a:normAutofit/>
          </a:bodyPr>
          <a:lstStyle/>
          <a:p>
            <a:pPr marL="0" indent="0">
              <a:buNone/>
            </a:pPr>
            <a:r>
              <a:rPr lang="sv-SE" sz="2000"/>
              <a:t>När vi uppmärksammar underlåtenhet att följa våra arbetsmiljö- och säkerhetsrutiner ska vi använda oss av arbetsrättsliga följder. </a:t>
            </a:r>
          </a:p>
          <a:p>
            <a:pPr marL="0" indent="0">
              <a:buNone/>
            </a:pPr>
            <a:r>
              <a:rPr lang="sv-SE" sz="2000"/>
              <a:t>Vi tillämpar en systematisk metod för att säkerställa konsekvent återkoppling, hantering och korrigering av beteenden för såväl medarbetare som leverantörer.</a:t>
            </a:r>
          </a:p>
        </p:txBody>
      </p:sp>
      <p:sp>
        <p:nvSpPr>
          <p:cNvPr id="4" name="Slide Number Placeholder 3">
            <a:extLst>
              <a:ext uri="{FF2B5EF4-FFF2-40B4-BE49-F238E27FC236}">
                <a16:creationId xmlns:a16="http://schemas.microsoft.com/office/drawing/2014/main" id="{A952C949-38E9-B04E-8297-10B616F17F9A}"/>
              </a:ext>
            </a:extLst>
          </p:cNvPr>
          <p:cNvSpPr>
            <a:spLocks noGrp="1"/>
          </p:cNvSpPr>
          <p:nvPr>
            <p:ph type="sldNum" sz="quarter" idx="18"/>
          </p:nvPr>
        </p:nvSpPr>
        <p:spPr/>
        <p:txBody>
          <a:bodyPr/>
          <a:lstStyle/>
          <a:p>
            <a:pPr algn="l"/>
            <a:fld id="{FF0A07D5-82FF-48F1-8DEB-0B2470916748}" type="slidenum">
              <a:rPr lang="sv-SE" smtClean="0"/>
              <a:pPr algn="l"/>
              <a:t>37</a:t>
            </a:fld>
            <a:endParaRPr lang="sv-SE"/>
          </a:p>
        </p:txBody>
      </p:sp>
      <p:sp>
        <p:nvSpPr>
          <p:cNvPr id="5" name="Title 4">
            <a:extLst>
              <a:ext uri="{FF2B5EF4-FFF2-40B4-BE49-F238E27FC236}">
                <a16:creationId xmlns:a16="http://schemas.microsoft.com/office/drawing/2014/main" id="{DBDC0A43-CF20-8748-8F95-415006FD7D35}"/>
              </a:ext>
            </a:extLst>
          </p:cNvPr>
          <p:cNvSpPr>
            <a:spLocks noGrp="1"/>
          </p:cNvSpPr>
          <p:nvPr>
            <p:ph type="title"/>
          </p:nvPr>
        </p:nvSpPr>
        <p:spPr>
          <a:xfrm>
            <a:off x="803276" y="639763"/>
            <a:ext cx="4348588" cy="971550"/>
          </a:xfrm>
        </p:spPr>
        <p:txBody>
          <a:bodyPr/>
          <a:lstStyle/>
          <a:p>
            <a:r>
              <a:rPr lang="sv-SE"/>
              <a:t>Sanktionssystem för allas säkerhet</a:t>
            </a:r>
            <a:endParaRPr lang="en-SE"/>
          </a:p>
        </p:txBody>
      </p:sp>
      <p:pic>
        <p:nvPicPr>
          <p:cNvPr id="6" name="Bildobjekt 6" descr="En bild som visar person&#10;&#10;Automatiskt genererad beskrivning">
            <a:extLst>
              <a:ext uri="{FF2B5EF4-FFF2-40B4-BE49-F238E27FC236}">
                <a16:creationId xmlns:a16="http://schemas.microsoft.com/office/drawing/2014/main" id="{F71F70B1-BD60-BD82-825B-FA7E3FF1FFD5}"/>
              </a:ext>
            </a:extLst>
          </p:cNvPr>
          <p:cNvPicPr>
            <a:picLocks noGrp="1" noChangeAspect="1"/>
          </p:cNvPicPr>
          <p:nvPr>
            <p:ph type="pic" sz="quarter" idx="15"/>
          </p:nvPr>
        </p:nvPicPr>
        <p:blipFill rotWithShape="1">
          <a:blip r:embed="rId2"/>
          <a:srcRect l="36216"/>
          <a:stretch/>
        </p:blipFill>
        <p:spPr>
          <a:xfrm>
            <a:off x="6109789" y="0"/>
            <a:ext cx="6082211" cy="6357600"/>
          </a:xfrm>
        </p:spPr>
      </p:pic>
      <p:sp>
        <p:nvSpPr>
          <p:cNvPr id="2" name="Platshållare för sidfot 1">
            <a:extLst>
              <a:ext uri="{FF2B5EF4-FFF2-40B4-BE49-F238E27FC236}">
                <a16:creationId xmlns:a16="http://schemas.microsoft.com/office/drawing/2014/main" id="{1C34D269-910C-A586-2D54-1B4C2BB9A4D2}"/>
              </a:ext>
            </a:extLst>
          </p:cNvPr>
          <p:cNvSpPr>
            <a:spLocks noGrp="1"/>
          </p:cNvSpPr>
          <p:nvPr>
            <p:ph type="ftr" sz="quarter" idx="17"/>
          </p:nvPr>
        </p:nvSpPr>
        <p:spPr/>
        <p:txBody>
          <a:bodyPr/>
          <a:lstStyle/>
          <a:p>
            <a:endParaRPr lang="sv-SE"/>
          </a:p>
        </p:txBody>
      </p:sp>
      <p:pic>
        <p:nvPicPr>
          <p:cNvPr id="8" name="Picture 7" descr="A picture containing person, outdoor, yellow, jacket&#10;&#10;Description automatically generated">
            <a:extLst>
              <a:ext uri="{FF2B5EF4-FFF2-40B4-BE49-F238E27FC236}">
                <a16:creationId xmlns:a16="http://schemas.microsoft.com/office/drawing/2014/main" id="{9E069930-2AC4-06EA-B11B-21E02B7F0A30}"/>
              </a:ext>
            </a:extLst>
          </p:cNvPr>
          <p:cNvPicPr>
            <a:picLocks noChangeAspect="1"/>
          </p:cNvPicPr>
          <p:nvPr/>
        </p:nvPicPr>
        <p:blipFill rotWithShape="1">
          <a:blip r:embed="rId3">
            <a:extLst>
              <a:ext uri="{28A0092B-C50C-407E-A947-70E740481C1C}">
                <a14:useLocalDpi xmlns:a14="http://schemas.microsoft.com/office/drawing/2010/main" val="0"/>
              </a:ext>
            </a:extLst>
          </a:blip>
          <a:srcRect l="-175" t="13199" r="22659" b="32906"/>
          <a:stretch/>
        </p:blipFill>
        <p:spPr>
          <a:xfrm>
            <a:off x="6096000" y="0"/>
            <a:ext cx="6096000" cy="6357600"/>
          </a:xfrm>
          <a:prstGeom prst="rect">
            <a:avLst/>
          </a:prstGeom>
        </p:spPr>
      </p:pic>
    </p:spTree>
    <p:extLst>
      <p:ext uri="{BB962C8B-B14F-4D97-AF65-F5344CB8AC3E}">
        <p14:creationId xmlns:p14="http://schemas.microsoft.com/office/powerpoint/2010/main" val="3866591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0D9C0A-DE32-4483-9397-B97EE37BD472}"/>
              </a:ext>
            </a:extLst>
          </p:cNvPr>
          <p:cNvSpPr>
            <a:spLocks noGrp="1"/>
          </p:cNvSpPr>
          <p:nvPr>
            <p:ph type="title"/>
          </p:nvPr>
        </p:nvSpPr>
        <p:spPr/>
        <p:txBody>
          <a:bodyPr/>
          <a:lstStyle/>
          <a:p>
            <a:r>
              <a:rPr lang="sv-SE"/>
              <a:t>Avslutning </a:t>
            </a:r>
          </a:p>
        </p:txBody>
      </p:sp>
      <p:sp>
        <p:nvSpPr>
          <p:cNvPr id="6" name="Text Placeholder 5">
            <a:extLst>
              <a:ext uri="{FF2B5EF4-FFF2-40B4-BE49-F238E27FC236}">
                <a16:creationId xmlns:a16="http://schemas.microsoft.com/office/drawing/2014/main" id="{E48230E4-A026-8A4F-92FD-3114089500B7}"/>
              </a:ext>
            </a:extLst>
          </p:cNvPr>
          <p:cNvSpPr>
            <a:spLocks noGrp="1"/>
          </p:cNvSpPr>
          <p:nvPr>
            <p:ph type="body" sz="quarter" idx="13"/>
          </p:nvPr>
        </p:nvSpPr>
        <p:spPr/>
        <p:txBody>
          <a:bodyPr/>
          <a:lstStyle/>
          <a:p>
            <a:r>
              <a:rPr lang="en-SE"/>
              <a:t>6</a:t>
            </a:r>
          </a:p>
        </p:txBody>
      </p:sp>
      <p:sp>
        <p:nvSpPr>
          <p:cNvPr id="4" name="Platshållare för sidfot 3">
            <a:extLst>
              <a:ext uri="{FF2B5EF4-FFF2-40B4-BE49-F238E27FC236}">
                <a16:creationId xmlns:a16="http://schemas.microsoft.com/office/drawing/2014/main" id="{1E9C8CC1-C0C8-4F89-BE45-C023622AA7E1}"/>
              </a:ext>
            </a:extLst>
          </p:cNvPr>
          <p:cNvSpPr>
            <a:spLocks noGrp="1"/>
          </p:cNvSpPr>
          <p:nvPr>
            <p:ph type="ftr" sz="quarter" idx="15"/>
          </p:nvPr>
        </p:nvSpPr>
        <p:spPr/>
        <p:txBody>
          <a:bodyPr/>
          <a:lstStyle/>
          <a:p>
            <a:endParaRPr lang="sv-SE"/>
          </a:p>
        </p:txBody>
      </p:sp>
      <p:sp>
        <p:nvSpPr>
          <p:cNvPr id="5" name="Platshållare för bildnummer 4">
            <a:extLst>
              <a:ext uri="{FF2B5EF4-FFF2-40B4-BE49-F238E27FC236}">
                <a16:creationId xmlns:a16="http://schemas.microsoft.com/office/drawing/2014/main" id="{D6A89389-E692-4265-A487-DBE9F121EBF7}"/>
              </a:ext>
            </a:extLst>
          </p:cNvPr>
          <p:cNvSpPr>
            <a:spLocks noGrp="1"/>
          </p:cNvSpPr>
          <p:nvPr>
            <p:ph type="sldNum" sz="quarter" idx="16"/>
          </p:nvPr>
        </p:nvSpPr>
        <p:spPr/>
        <p:txBody>
          <a:bodyPr/>
          <a:lstStyle/>
          <a:p>
            <a:pPr algn="l"/>
            <a:fld id="{FF0A07D5-82FF-48F1-8DEB-0B2470916748}" type="slidenum">
              <a:rPr lang="sv-SE" dirty="0" smtClean="0"/>
              <a:pPr algn="l"/>
              <a:t>38</a:t>
            </a:fld>
            <a:endParaRPr lang="sv-SE"/>
          </a:p>
        </p:txBody>
      </p:sp>
    </p:spTree>
    <p:extLst>
      <p:ext uri="{BB962C8B-B14F-4D97-AF65-F5344CB8AC3E}">
        <p14:creationId xmlns:p14="http://schemas.microsoft.com/office/powerpoint/2010/main" val="3805623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outdoor, snow, nature, clouds&#10;&#10;Description automatically generated">
            <a:extLst>
              <a:ext uri="{FF2B5EF4-FFF2-40B4-BE49-F238E27FC236}">
                <a16:creationId xmlns:a16="http://schemas.microsoft.com/office/drawing/2014/main" id="{56AB281B-4F8F-BC4D-A71D-C2C66AC6AEC1}"/>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0889" b="10889"/>
          <a:stretch>
            <a:fillRect/>
          </a:stretch>
        </p:blipFill>
        <p:spPr/>
      </p:pic>
      <p:sp>
        <p:nvSpPr>
          <p:cNvPr id="10" name="Rectangle 9">
            <a:extLst>
              <a:ext uri="{FF2B5EF4-FFF2-40B4-BE49-F238E27FC236}">
                <a16:creationId xmlns:a16="http://schemas.microsoft.com/office/drawing/2014/main" id="{7A4830DF-8210-3C4D-A405-90E1AD4C7C2E}"/>
              </a:ext>
            </a:extLst>
          </p:cNvPr>
          <p:cNvSpPr/>
          <p:nvPr/>
        </p:nvSpPr>
        <p:spPr>
          <a:xfrm>
            <a:off x="0" y="-16819"/>
            <a:ext cx="12192000" cy="6374419"/>
          </a:xfrm>
          <a:prstGeom prst="rect">
            <a:avLst/>
          </a:prstGeom>
          <a:solidFill>
            <a:schemeClr val="accent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3" name="Footer Placeholder 2">
            <a:extLst>
              <a:ext uri="{FF2B5EF4-FFF2-40B4-BE49-F238E27FC236}">
                <a16:creationId xmlns:a16="http://schemas.microsoft.com/office/drawing/2014/main" id="{B90FE9C0-C92D-8D43-A7D7-562E00D0F3A4}"/>
              </a:ext>
            </a:extLst>
          </p:cNvPr>
          <p:cNvSpPr>
            <a:spLocks noGrp="1"/>
          </p:cNvSpPr>
          <p:nvPr>
            <p:ph type="ftr" sz="quarter" idx="17"/>
          </p:nvPr>
        </p:nvSpPr>
        <p:spPr/>
        <p:txBody>
          <a:bodyPr/>
          <a:lstStyle/>
          <a:p>
            <a:endParaRPr lang="sv-SE"/>
          </a:p>
        </p:txBody>
      </p:sp>
      <p:sp>
        <p:nvSpPr>
          <p:cNvPr id="4" name="Slide Number Placeholder 3">
            <a:extLst>
              <a:ext uri="{FF2B5EF4-FFF2-40B4-BE49-F238E27FC236}">
                <a16:creationId xmlns:a16="http://schemas.microsoft.com/office/drawing/2014/main" id="{D4FAF608-D8BE-3C44-93D2-7B8A143B48B3}"/>
              </a:ext>
            </a:extLst>
          </p:cNvPr>
          <p:cNvSpPr>
            <a:spLocks noGrp="1"/>
          </p:cNvSpPr>
          <p:nvPr>
            <p:ph type="sldNum" sz="quarter" idx="18"/>
          </p:nvPr>
        </p:nvSpPr>
        <p:spPr/>
        <p:txBody>
          <a:bodyPr/>
          <a:lstStyle/>
          <a:p>
            <a:pPr algn="l"/>
            <a:fld id="{FF0A07D5-82FF-48F1-8DEB-0B2470916748}" type="slidenum">
              <a:rPr lang="sv-SE" smtClean="0"/>
              <a:pPr algn="l"/>
              <a:t>39</a:t>
            </a:fld>
            <a:endParaRPr lang="sv-SE"/>
          </a:p>
        </p:txBody>
      </p:sp>
      <p:sp>
        <p:nvSpPr>
          <p:cNvPr id="7" name="Platshållare för innehåll 1">
            <a:extLst>
              <a:ext uri="{FF2B5EF4-FFF2-40B4-BE49-F238E27FC236}">
                <a16:creationId xmlns:a16="http://schemas.microsoft.com/office/drawing/2014/main" id="{15373007-821D-764A-883A-E91BA6998F69}"/>
              </a:ext>
            </a:extLst>
          </p:cNvPr>
          <p:cNvSpPr txBox="1">
            <a:spLocks/>
          </p:cNvSpPr>
          <p:nvPr/>
        </p:nvSpPr>
        <p:spPr>
          <a:xfrm>
            <a:off x="993576" y="2127952"/>
            <a:ext cx="7499494" cy="1684631"/>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14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536575" indent="-268288"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2pPr>
            <a:lvl3pPr marL="808038" indent="-273050" algn="l" defTabSz="914400" rtl="0" eaLnBrk="1" latinLnBrk="0" hangingPunct="1">
              <a:lnSpc>
                <a:spcPct val="10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079500" indent="-271463"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4pPr>
            <a:lvl5pPr marL="1343025" indent="-263525" algn="l" defTabSz="914400" rtl="0" eaLnBrk="1" latinLnBrk="0" hangingPunct="1">
              <a:lnSpc>
                <a:spcPct val="10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sv-SE" sz="2000">
                <a:solidFill>
                  <a:schemeClr val="bg1"/>
                </a:solidFill>
              </a:rPr>
              <a:t>Vi ville ta det här tillfället att tillsammans prata om vad Säkerheten Först innebär på hela LKAB idag och samtidigt ge dig ett tillfälle att fundera på hur du kan vara med att ta Säkerheten först till framtiden. </a:t>
            </a:r>
          </a:p>
        </p:txBody>
      </p:sp>
      <p:sp>
        <p:nvSpPr>
          <p:cNvPr id="8" name="Rubrik 5">
            <a:extLst>
              <a:ext uri="{FF2B5EF4-FFF2-40B4-BE49-F238E27FC236}">
                <a16:creationId xmlns:a16="http://schemas.microsoft.com/office/drawing/2014/main" id="{A37D9FC5-24B9-BA40-B6DB-8FEAFA52E41A}"/>
              </a:ext>
            </a:extLst>
          </p:cNvPr>
          <p:cNvSpPr txBox="1">
            <a:spLocks/>
          </p:cNvSpPr>
          <p:nvPr/>
        </p:nvSpPr>
        <p:spPr>
          <a:xfrm>
            <a:off x="869592" y="1423221"/>
            <a:ext cx="10585450" cy="421045"/>
          </a:xfrm>
          <a:prstGeom prst="rect">
            <a:avLst/>
          </a:prstGeom>
        </p:spPr>
        <p:txBody>
          <a:bodyPr/>
          <a:lstStyle>
            <a:lvl1pPr algn="l" defTabSz="914400" rtl="0" eaLnBrk="1" latinLnBrk="0" hangingPunct="1">
              <a:lnSpc>
                <a:spcPct val="90000"/>
              </a:lnSpc>
              <a:spcBef>
                <a:spcPct val="0"/>
              </a:spcBef>
              <a:buNone/>
              <a:defRPr sz="3400" b="1" kern="1200">
                <a:solidFill>
                  <a:schemeClr val="accent1"/>
                </a:solidFill>
                <a:latin typeface="+mj-lt"/>
                <a:ea typeface="+mj-ea"/>
                <a:cs typeface="+mj-cs"/>
              </a:defRPr>
            </a:lvl1pPr>
          </a:lstStyle>
          <a:p>
            <a:r>
              <a:rPr lang="sv-SE">
                <a:solidFill>
                  <a:schemeClr val="bg1"/>
                </a:solidFill>
              </a:rPr>
              <a:t>Utvärdering av dagen</a:t>
            </a:r>
          </a:p>
        </p:txBody>
      </p:sp>
      <p:sp>
        <p:nvSpPr>
          <p:cNvPr id="2" name="Rectangle 1">
            <a:extLst>
              <a:ext uri="{FF2B5EF4-FFF2-40B4-BE49-F238E27FC236}">
                <a16:creationId xmlns:a16="http://schemas.microsoft.com/office/drawing/2014/main" id="{BFA23635-A224-A19E-0A78-71D2A19B0A95}"/>
              </a:ext>
            </a:extLst>
          </p:cNvPr>
          <p:cNvSpPr/>
          <p:nvPr/>
        </p:nvSpPr>
        <p:spPr>
          <a:xfrm>
            <a:off x="5298141" y="3958910"/>
            <a:ext cx="6266330" cy="1908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9" name="TextBox 8">
            <a:extLst>
              <a:ext uri="{FF2B5EF4-FFF2-40B4-BE49-F238E27FC236}">
                <a16:creationId xmlns:a16="http://schemas.microsoft.com/office/drawing/2014/main" id="{D2E054D4-978C-E24B-9B27-F22E9D3F3B81}"/>
              </a:ext>
            </a:extLst>
          </p:cNvPr>
          <p:cNvSpPr txBox="1"/>
          <p:nvPr/>
        </p:nvSpPr>
        <p:spPr>
          <a:xfrm>
            <a:off x="5698210" y="4171633"/>
            <a:ext cx="6493790" cy="1808187"/>
          </a:xfrm>
          <a:prstGeom prst="rect">
            <a:avLst/>
          </a:prstGeom>
          <a:noFill/>
        </p:spPr>
        <p:txBody>
          <a:bodyPr wrap="square" lIns="0" tIns="0" rIns="0" bIns="0" rtlCol="0">
            <a:spAutoFit/>
          </a:bodyPr>
          <a:lstStyle/>
          <a:p>
            <a:pPr marL="0" indent="0">
              <a:lnSpc>
                <a:spcPct val="150000"/>
              </a:lnSpc>
              <a:buFont typeface="Arial" panose="020B0604020202020204" pitchFamily="34" charset="0"/>
              <a:buNone/>
            </a:pPr>
            <a:r>
              <a:rPr lang="sv-SE" sz="2000">
                <a:solidFill>
                  <a:schemeClr val="bg1"/>
                </a:solidFill>
              </a:rPr>
              <a:t>UPPFYLLDES SYFTET MED DAGEN?</a:t>
            </a:r>
          </a:p>
          <a:p>
            <a:pPr marL="0" indent="0">
              <a:lnSpc>
                <a:spcPct val="150000"/>
              </a:lnSpc>
              <a:buFont typeface="Arial" panose="020B0604020202020204" pitchFamily="34" charset="0"/>
              <a:buNone/>
            </a:pPr>
            <a:r>
              <a:rPr lang="sv-SE" sz="2000">
                <a:solidFill>
                  <a:schemeClr val="bg1"/>
                </a:solidFill>
              </a:rPr>
              <a:t>Vill du läsa mer, här finns allt samlat: </a:t>
            </a:r>
          </a:p>
          <a:p>
            <a:pPr marL="0" indent="0">
              <a:lnSpc>
                <a:spcPct val="150000"/>
              </a:lnSpc>
              <a:buFont typeface="Arial" panose="020B0604020202020204" pitchFamily="34" charset="0"/>
              <a:buNone/>
            </a:pPr>
            <a:r>
              <a:rPr lang="sv-SE" b="1">
                <a:solidFill>
                  <a:schemeClr val="accent5"/>
                </a:solidFill>
                <a:hlinkClick r:id="rId4">
                  <a:extLst>
                    <a:ext uri="{A12FA001-AC4F-418D-AE19-62706E023703}">
                      <ahyp:hlinkClr xmlns:ahyp="http://schemas.microsoft.com/office/drawing/2018/hyperlinkcolor" val="tx"/>
                    </a:ext>
                  </a:extLst>
                </a:hlinkClick>
              </a:rPr>
              <a:t>Säkerheten först. Koncerngemensam styrning och mål </a:t>
            </a:r>
            <a:endParaRPr lang="sv-SE" b="1">
              <a:solidFill>
                <a:schemeClr val="accent5"/>
              </a:solidFill>
            </a:endParaRPr>
          </a:p>
          <a:p>
            <a:pPr>
              <a:lnSpc>
                <a:spcPct val="150000"/>
              </a:lnSpc>
            </a:pPr>
            <a:endParaRPr lang="en-SE" sz="2000">
              <a:solidFill>
                <a:schemeClr val="bg1"/>
              </a:solidFill>
            </a:endParaRPr>
          </a:p>
        </p:txBody>
      </p:sp>
    </p:spTree>
    <p:extLst>
      <p:ext uri="{BB962C8B-B14F-4D97-AF65-F5344CB8AC3E}">
        <p14:creationId xmlns:p14="http://schemas.microsoft.com/office/powerpoint/2010/main" val="900733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DC95E3-B2E2-304F-867F-473A5DEC97EA}"/>
              </a:ext>
            </a:extLst>
          </p:cNvPr>
          <p:cNvSpPr>
            <a:spLocks noGrp="1"/>
          </p:cNvSpPr>
          <p:nvPr>
            <p:ph idx="1"/>
          </p:nvPr>
        </p:nvSpPr>
        <p:spPr>
          <a:xfrm>
            <a:off x="3526971" y="136442"/>
            <a:ext cx="7621121" cy="5795962"/>
          </a:xfrm>
        </p:spPr>
        <p:txBody>
          <a:bodyPr>
            <a:normAutofit lnSpcReduction="10000"/>
          </a:bodyPr>
          <a:lstStyle/>
          <a:p>
            <a:pPr>
              <a:buClr>
                <a:srgbClr val="FFFFFF"/>
              </a:buClr>
            </a:pPr>
            <a:endParaRPr lang="sv-SE" sz="1400" b="1">
              <a:ea typeface="+mn-lt"/>
              <a:cs typeface="+mn-lt"/>
            </a:endParaRPr>
          </a:p>
          <a:p>
            <a:pPr>
              <a:buClr>
                <a:srgbClr val="FFFFFF"/>
              </a:buClr>
            </a:pPr>
            <a:r>
              <a:rPr lang="sv-SE" sz="1400" b="1">
                <a:ea typeface="+mn-lt"/>
                <a:cs typeface="+mn-lt"/>
              </a:rPr>
              <a:t>Säkerheten först</a:t>
            </a:r>
          </a:p>
          <a:p>
            <a:pPr>
              <a:buClr>
                <a:srgbClr val="FFFFFF"/>
              </a:buClr>
            </a:pPr>
            <a:r>
              <a:rPr lang="sv-SE" sz="1400" b="1">
                <a:ea typeface="+mn-lt"/>
                <a:cs typeface="+mn-lt"/>
              </a:rPr>
              <a:t>Gemensamma mål för Säkerheten först</a:t>
            </a:r>
          </a:p>
          <a:p>
            <a:pPr lvl="1">
              <a:buClr>
                <a:srgbClr val="FFFFFF"/>
              </a:buClr>
            </a:pPr>
            <a:r>
              <a:rPr lang="sv-SE" sz="1000">
                <a:ea typeface="+mn-lt"/>
                <a:cs typeface="+mn-lt"/>
              </a:rPr>
              <a:t>Strategiska mål</a:t>
            </a:r>
          </a:p>
          <a:p>
            <a:pPr lvl="1">
              <a:buClr>
                <a:srgbClr val="FFFFFF"/>
              </a:buClr>
            </a:pPr>
            <a:r>
              <a:rPr lang="sv-SE" sz="1000">
                <a:ea typeface="+mn-lt"/>
                <a:cs typeface="+mn-lt"/>
              </a:rPr>
              <a:t>Säker och sund arbetsmiljö</a:t>
            </a:r>
          </a:p>
          <a:p>
            <a:pPr>
              <a:buClr>
                <a:srgbClr val="FFFFFF"/>
              </a:buClr>
            </a:pPr>
            <a:r>
              <a:rPr lang="sv-SE" sz="1400" b="1">
                <a:ea typeface="+mn-lt"/>
                <a:cs typeface="+mn-lt"/>
              </a:rPr>
              <a:t>Arbetsmiljömålen – Innebörd, dialog och reflektion</a:t>
            </a:r>
            <a:endParaRPr lang="sv-SE" sz="1400">
              <a:ea typeface="+mn-lt"/>
              <a:cs typeface="+mn-lt"/>
            </a:endParaRPr>
          </a:p>
          <a:p>
            <a:pPr lvl="1" indent="-267970">
              <a:buClr>
                <a:srgbClr val="FFFFFF"/>
              </a:buClr>
            </a:pPr>
            <a:r>
              <a:rPr lang="sv-SE" sz="1000">
                <a:ea typeface="+mn-lt"/>
                <a:cs typeface="+mn-lt"/>
              </a:rPr>
              <a:t>Säkerhet</a:t>
            </a:r>
          </a:p>
          <a:p>
            <a:pPr lvl="1" indent="-267970">
              <a:buClr>
                <a:srgbClr val="FFFFFF"/>
              </a:buClr>
            </a:pPr>
            <a:r>
              <a:rPr lang="sv-SE" sz="1000">
                <a:ea typeface="+mn-lt"/>
                <a:cs typeface="+mn-lt"/>
              </a:rPr>
              <a:t>Hälsa</a:t>
            </a:r>
          </a:p>
          <a:p>
            <a:pPr lvl="1" indent="-267970">
              <a:buClr>
                <a:srgbClr val="FFFFFF"/>
              </a:buClr>
            </a:pPr>
            <a:r>
              <a:rPr lang="sv-SE" sz="1000">
                <a:ea typeface="+mn-lt"/>
                <a:cs typeface="+mn-lt"/>
              </a:rPr>
              <a:t>Inkludering</a:t>
            </a:r>
          </a:p>
          <a:p>
            <a:pPr lvl="1" indent="-267970">
              <a:buClr>
                <a:srgbClr val="FFFFFF"/>
              </a:buClr>
            </a:pPr>
            <a:r>
              <a:rPr lang="sv-SE" sz="1000">
                <a:ea typeface="+mn-lt"/>
                <a:cs typeface="+mn-lt"/>
              </a:rPr>
              <a:t>Välmående</a:t>
            </a:r>
          </a:p>
          <a:p>
            <a:pPr>
              <a:buClr>
                <a:srgbClr val="FFFFFF"/>
              </a:buClr>
            </a:pPr>
            <a:r>
              <a:rPr lang="sv-SE" sz="1400" b="1">
                <a:ea typeface="+mn-lt"/>
                <a:cs typeface="+mn-lt"/>
              </a:rPr>
              <a:t>De gyllene reglerna</a:t>
            </a:r>
          </a:p>
          <a:p>
            <a:pPr lvl="1" indent="-267970">
              <a:buClr>
                <a:srgbClr val="FFFFFF"/>
              </a:buClr>
            </a:pPr>
            <a:r>
              <a:rPr lang="sv-SE" sz="1000">
                <a:ea typeface="+mn-lt"/>
                <a:cs typeface="+mn-lt"/>
              </a:rPr>
              <a:t>De sex gyllene reglerna</a:t>
            </a:r>
          </a:p>
          <a:p>
            <a:pPr lvl="1" indent="-267970">
              <a:buClr>
                <a:srgbClr val="FFFFFF"/>
              </a:buClr>
            </a:pPr>
            <a:r>
              <a:rPr lang="sv-SE" sz="1000">
                <a:ea typeface="+mn-lt"/>
                <a:cs typeface="+mn-lt"/>
              </a:rPr>
              <a:t>Det börjar med mig - övning</a:t>
            </a:r>
          </a:p>
          <a:p>
            <a:pPr lvl="1" indent="-267970">
              <a:buClr>
                <a:srgbClr val="FFFFFF"/>
              </a:buClr>
            </a:pPr>
            <a:r>
              <a:rPr lang="sv-SE" sz="1000">
                <a:ea typeface="+mn-lt"/>
                <a:cs typeface="+mn-lt"/>
              </a:rPr>
              <a:t>Införande av Gyllene regler i hela koncernen</a:t>
            </a:r>
          </a:p>
          <a:p>
            <a:pPr indent="-267970">
              <a:buClr>
                <a:srgbClr val="FFFFFF"/>
              </a:buClr>
            </a:pPr>
            <a:r>
              <a:rPr lang="sv-SE" sz="1400" b="1">
                <a:ea typeface="+mn-lt"/>
                <a:cs typeface="+mn-lt"/>
              </a:rPr>
              <a:t>Viktiga delar i Säkerheten först</a:t>
            </a:r>
          </a:p>
          <a:p>
            <a:pPr lvl="1" indent="-267970">
              <a:buClr>
                <a:srgbClr val="FFFFFF"/>
              </a:buClr>
            </a:pPr>
            <a:r>
              <a:rPr lang="sv-SE" sz="1000">
                <a:ea typeface="+mn-lt"/>
                <a:cs typeface="+mn-lt"/>
              </a:rPr>
              <a:t>Basen i LKAB:s arbetsmiljöarbete</a:t>
            </a:r>
          </a:p>
          <a:p>
            <a:pPr lvl="1" indent="-267970">
              <a:buClr>
                <a:srgbClr val="FFFFFF"/>
              </a:buClr>
            </a:pPr>
            <a:r>
              <a:rPr lang="sv-SE" sz="1000">
                <a:ea typeface="+mn-lt"/>
                <a:cs typeface="+mn-lt"/>
              </a:rPr>
              <a:t>Lag och styrning</a:t>
            </a:r>
          </a:p>
          <a:p>
            <a:pPr lvl="1" indent="-267970">
              <a:buClr>
                <a:srgbClr val="FFFFFF"/>
              </a:buClr>
            </a:pPr>
            <a:r>
              <a:rPr lang="sv-SE" sz="1000">
                <a:ea typeface="+mn-lt"/>
                <a:cs typeface="+mn-lt"/>
              </a:rPr>
              <a:t>Riskhantering</a:t>
            </a:r>
          </a:p>
          <a:p>
            <a:pPr lvl="1" indent="-267970">
              <a:buClr>
                <a:srgbClr val="FFFFFF"/>
              </a:buClr>
            </a:pPr>
            <a:r>
              <a:rPr lang="sv-SE" sz="1000">
                <a:ea typeface="+mn-lt"/>
                <a:cs typeface="+mn-lt"/>
              </a:rPr>
              <a:t>Leverantörer</a:t>
            </a:r>
          </a:p>
          <a:p>
            <a:pPr lvl="1" indent="-267970">
              <a:buClr>
                <a:srgbClr val="FFFFFF"/>
              </a:buClr>
            </a:pPr>
            <a:r>
              <a:rPr lang="sv-SE" sz="1000">
                <a:ea typeface="+mn-lt"/>
                <a:cs typeface="+mn-lt"/>
              </a:rPr>
              <a:t>Sanktionssystem</a:t>
            </a:r>
          </a:p>
          <a:p>
            <a:pPr>
              <a:buClr>
                <a:srgbClr val="FFFFFF"/>
              </a:buClr>
            </a:pPr>
            <a:r>
              <a:rPr lang="sv-SE" sz="1400" b="1">
                <a:ea typeface="+mn-lt"/>
                <a:cs typeface="+mn-lt"/>
              </a:rPr>
              <a:t>Avslutning</a:t>
            </a:r>
          </a:p>
          <a:p>
            <a:pPr lvl="1">
              <a:buClr>
                <a:srgbClr val="FFFFFF"/>
              </a:buClr>
            </a:pPr>
            <a:r>
              <a:rPr lang="sv-SE" sz="1000">
                <a:ea typeface="+mn-lt"/>
                <a:cs typeface="+mn-lt"/>
              </a:rPr>
              <a:t>Utvärdering av dagen</a:t>
            </a:r>
          </a:p>
        </p:txBody>
      </p:sp>
      <p:sp>
        <p:nvSpPr>
          <p:cNvPr id="3" name="Slide Number Placeholder 2">
            <a:extLst>
              <a:ext uri="{FF2B5EF4-FFF2-40B4-BE49-F238E27FC236}">
                <a16:creationId xmlns:a16="http://schemas.microsoft.com/office/drawing/2014/main" id="{16C332C6-1A09-A140-96FF-3225348DCB0F}"/>
              </a:ext>
            </a:extLst>
          </p:cNvPr>
          <p:cNvSpPr>
            <a:spLocks noGrp="1"/>
          </p:cNvSpPr>
          <p:nvPr>
            <p:ph type="sldNum" sz="quarter" idx="12"/>
          </p:nvPr>
        </p:nvSpPr>
        <p:spPr/>
        <p:txBody>
          <a:bodyPr/>
          <a:lstStyle/>
          <a:p>
            <a:pPr algn="l"/>
            <a:fld id="{FF0A07D5-82FF-48F1-8DEB-0B2470916748}" type="slidenum">
              <a:rPr lang="sv-SE" smtClean="0"/>
              <a:pPr algn="l"/>
              <a:t>4</a:t>
            </a:fld>
            <a:endParaRPr lang="sv-SE"/>
          </a:p>
        </p:txBody>
      </p:sp>
      <p:sp>
        <p:nvSpPr>
          <p:cNvPr id="5" name="Rectangle 4">
            <a:extLst>
              <a:ext uri="{FF2B5EF4-FFF2-40B4-BE49-F238E27FC236}">
                <a16:creationId xmlns:a16="http://schemas.microsoft.com/office/drawing/2014/main" id="{E1F140CC-3E43-CB41-9344-62F4AE4262E4}"/>
              </a:ext>
            </a:extLst>
          </p:cNvPr>
          <p:cNvSpPr/>
          <p:nvPr/>
        </p:nvSpPr>
        <p:spPr>
          <a:xfrm>
            <a:off x="264122" y="1685925"/>
            <a:ext cx="2726728" cy="32956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err="1"/>
          </a:p>
        </p:txBody>
      </p:sp>
      <p:sp>
        <p:nvSpPr>
          <p:cNvPr id="6" name="Title 1">
            <a:extLst>
              <a:ext uri="{FF2B5EF4-FFF2-40B4-BE49-F238E27FC236}">
                <a16:creationId xmlns:a16="http://schemas.microsoft.com/office/drawing/2014/main" id="{D14EED59-5C9C-5B4E-B8B5-4153285BBAFF}"/>
              </a:ext>
            </a:extLst>
          </p:cNvPr>
          <p:cNvSpPr txBox="1">
            <a:spLocks/>
          </p:cNvSpPr>
          <p:nvPr/>
        </p:nvSpPr>
        <p:spPr>
          <a:xfrm>
            <a:off x="606122" y="2878138"/>
            <a:ext cx="2187575" cy="550862"/>
          </a:xfrm>
          <a:prstGeom prst="rect">
            <a:avLst/>
          </a:prstGeom>
        </p:spPr>
        <p:txBody>
          <a:bodyPr/>
          <a:lstStyle>
            <a:lvl1pPr algn="l" defTabSz="914400" rtl="0" eaLnBrk="1" latinLnBrk="0" hangingPunct="1">
              <a:lnSpc>
                <a:spcPct val="90000"/>
              </a:lnSpc>
              <a:spcBef>
                <a:spcPct val="0"/>
              </a:spcBef>
              <a:buNone/>
              <a:defRPr sz="3400" b="1" kern="1200">
                <a:solidFill>
                  <a:schemeClr val="accent1"/>
                </a:solidFill>
                <a:latin typeface="+mj-lt"/>
                <a:ea typeface="+mj-ea"/>
                <a:cs typeface="+mj-cs"/>
              </a:defRPr>
            </a:lvl1pPr>
          </a:lstStyle>
          <a:p>
            <a:r>
              <a:rPr lang="en-GB" err="1">
                <a:solidFill>
                  <a:schemeClr val="bg1"/>
                </a:solidFill>
              </a:rPr>
              <a:t>Innehåll</a:t>
            </a:r>
            <a:endParaRPr lang="en-SE">
              <a:solidFill>
                <a:schemeClr val="bg1"/>
              </a:solidFill>
            </a:endParaRPr>
          </a:p>
        </p:txBody>
      </p:sp>
    </p:spTree>
    <p:extLst>
      <p:ext uri="{BB962C8B-B14F-4D97-AF65-F5344CB8AC3E}">
        <p14:creationId xmlns:p14="http://schemas.microsoft.com/office/powerpoint/2010/main" val="1388354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63D1BE1E-F193-174D-4BAE-7433BA04DDB5}"/>
              </a:ext>
            </a:extLst>
          </p:cNvPr>
          <p:cNvSpPr>
            <a:spLocks noGrp="1"/>
          </p:cNvSpPr>
          <p:nvPr>
            <p:ph type="sldNum" sz="quarter" idx="12"/>
          </p:nvPr>
        </p:nvSpPr>
        <p:spPr/>
        <p:txBody>
          <a:bodyPr/>
          <a:lstStyle/>
          <a:p>
            <a:pPr algn="l"/>
            <a:fld id="{FF0A07D5-82FF-48F1-8DEB-0B2470916748}" type="slidenum">
              <a:rPr lang="sv-SE" dirty="0" smtClean="0"/>
              <a:pPr algn="l"/>
              <a:t>40</a:t>
            </a:fld>
            <a:endParaRPr lang="sv-SE"/>
          </a:p>
        </p:txBody>
      </p:sp>
      <p:sp>
        <p:nvSpPr>
          <p:cNvPr id="2" name="Platshållare för sidfot 1">
            <a:extLst>
              <a:ext uri="{FF2B5EF4-FFF2-40B4-BE49-F238E27FC236}">
                <a16:creationId xmlns:a16="http://schemas.microsoft.com/office/drawing/2014/main" id="{5CA60352-3D88-B54A-48BF-134BD15F1AFD}"/>
              </a:ext>
            </a:extLst>
          </p:cNvPr>
          <p:cNvSpPr>
            <a:spLocks noGrp="1"/>
          </p:cNvSpPr>
          <p:nvPr>
            <p:ph type="ftr" sz="quarter" idx="11"/>
          </p:nvPr>
        </p:nvSpPr>
        <p:spPr/>
        <p:txBody>
          <a:bodyPr/>
          <a:lstStyle/>
          <a:p>
            <a:endParaRPr lang="sv-SE"/>
          </a:p>
        </p:txBody>
      </p:sp>
    </p:spTree>
    <p:extLst>
      <p:ext uri="{BB962C8B-B14F-4D97-AF65-F5344CB8AC3E}">
        <p14:creationId xmlns:p14="http://schemas.microsoft.com/office/powerpoint/2010/main" val="2580507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8670FC-B360-4D1B-9C19-152AE1CD4556}"/>
              </a:ext>
            </a:extLst>
          </p:cNvPr>
          <p:cNvSpPr>
            <a:spLocks noGrp="1"/>
          </p:cNvSpPr>
          <p:nvPr>
            <p:ph type="title"/>
          </p:nvPr>
        </p:nvSpPr>
        <p:spPr/>
        <p:txBody>
          <a:bodyPr/>
          <a:lstStyle/>
          <a:p>
            <a:r>
              <a:rPr lang="sv-SE"/>
              <a:t>Säkerheten först. </a:t>
            </a:r>
          </a:p>
        </p:txBody>
      </p:sp>
      <p:sp>
        <p:nvSpPr>
          <p:cNvPr id="3" name="Platshållare för text 2">
            <a:extLst>
              <a:ext uri="{FF2B5EF4-FFF2-40B4-BE49-F238E27FC236}">
                <a16:creationId xmlns:a16="http://schemas.microsoft.com/office/drawing/2014/main" id="{1A3CFDA0-9A37-4454-AD2A-D53BA2AB0956}"/>
              </a:ext>
            </a:extLst>
          </p:cNvPr>
          <p:cNvSpPr>
            <a:spLocks noGrp="1"/>
          </p:cNvSpPr>
          <p:nvPr>
            <p:ph type="body" sz="quarter" idx="13"/>
          </p:nvPr>
        </p:nvSpPr>
        <p:spPr/>
        <p:txBody>
          <a:bodyPr/>
          <a:lstStyle/>
          <a:p>
            <a:r>
              <a:rPr lang="sv-SE"/>
              <a:t>1</a:t>
            </a:r>
          </a:p>
        </p:txBody>
      </p:sp>
      <p:sp>
        <p:nvSpPr>
          <p:cNvPr id="4" name="Platshållare för sidfot 3">
            <a:extLst>
              <a:ext uri="{FF2B5EF4-FFF2-40B4-BE49-F238E27FC236}">
                <a16:creationId xmlns:a16="http://schemas.microsoft.com/office/drawing/2014/main" id="{07DCC800-7729-400D-9D0C-038D572CAFA5}"/>
              </a:ext>
            </a:extLst>
          </p:cNvPr>
          <p:cNvSpPr>
            <a:spLocks noGrp="1"/>
          </p:cNvSpPr>
          <p:nvPr>
            <p:ph type="ftr" sz="quarter" idx="15"/>
          </p:nvPr>
        </p:nvSpPr>
        <p:spPr/>
        <p:txBody>
          <a:bodyPr/>
          <a:lstStyle/>
          <a:p>
            <a:endParaRPr lang="sv-SE"/>
          </a:p>
        </p:txBody>
      </p:sp>
      <p:sp>
        <p:nvSpPr>
          <p:cNvPr id="5" name="Platshållare för bildnummer 4">
            <a:extLst>
              <a:ext uri="{FF2B5EF4-FFF2-40B4-BE49-F238E27FC236}">
                <a16:creationId xmlns:a16="http://schemas.microsoft.com/office/drawing/2014/main" id="{310861E6-3A00-49ED-AA40-48EED18D0952}"/>
              </a:ext>
            </a:extLst>
          </p:cNvPr>
          <p:cNvSpPr>
            <a:spLocks noGrp="1"/>
          </p:cNvSpPr>
          <p:nvPr>
            <p:ph type="sldNum" sz="quarter" idx="16"/>
          </p:nvPr>
        </p:nvSpPr>
        <p:spPr/>
        <p:txBody>
          <a:bodyPr/>
          <a:lstStyle/>
          <a:p>
            <a:pPr algn="l"/>
            <a:fld id="{FF0A07D5-82FF-48F1-8DEB-0B2470916748}" type="slidenum">
              <a:rPr lang="sv-SE" smtClean="0"/>
              <a:pPr algn="l"/>
              <a:t>5</a:t>
            </a:fld>
            <a:endParaRPr lang="sv-SE"/>
          </a:p>
        </p:txBody>
      </p:sp>
    </p:spTree>
    <p:extLst>
      <p:ext uri="{BB962C8B-B14F-4D97-AF65-F5344CB8AC3E}">
        <p14:creationId xmlns:p14="http://schemas.microsoft.com/office/powerpoint/2010/main" val="302917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9884A8-CB7C-3545-B547-146E56740EB3}"/>
              </a:ext>
            </a:extLst>
          </p:cNvPr>
          <p:cNvSpPr>
            <a:spLocks noGrp="1"/>
          </p:cNvSpPr>
          <p:nvPr>
            <p:ph type="title"/>
          </p:nvPr>
        </p:nvSpPr>
        <p:spPr/>
        <p:txBody>
          <a:bodyPr/>
          <a:lstStyle/>
          <a:p>
            <a:r>
              <a:rPr lang="en-SE"/>
              <a:t>Säkerheten först idag</a:t>
            </a:r>
          </a:p>
        </p:txBody>
      </p:sp>
      <p:sp>
        <p:nvSpPr>
          <p:cNvPr id="4" name="Subtitle 3">
            <a:extLst>
              <a:ext uri="{FF2B5EF4-FFF2-40B4-BE49-F238E27FC236}">
                <a16:creationId xmlns:a16="http://schemas.microsoft.com/office/drawing/2014/main" id="{65FB485D-375B-2143-9701-14B68B02D02F}"/>
              </a:ext>
            </a:extLst>
          </p:cNvPr>
          <p:cNvSpPr>
            <a:spLocks noGrp="1"/>
          </p:cNvSpPr>
          <p:nvPr>
            <p:ph type="subTitle" idx="16"/>
          </p:nvPr>
        </p:nvSpPr>
        <p:spPr>
          <a:xfrm>
            <a:off x="6929069" y="1845987"/>
            <a:ext cx="4788000" cy="3166026"/>
          </a:xfrm>
        </p:spPr>
        <p:txBody>
          <a:bodyPr/>
          <a:lstStyle/>
          <a:p>
            <a:pPr>
              <a:lnSpc>
                <a:spcPct val="100000"/>
              </a:lnSpc>
            </a:pPr>
            <a:r>
              <a:rPr lang="sv-SE" sz="2000"/>
              <a:t>Säkerheten Först. Är det att hakremmen ska vara knäppt på hjälmen? Eller är det frågan som kommer varje sommar om man kan ha T-shirt i produktionsmiljö?  </a:t>
            </a:r>
          </a:p>
          <a:p>
            <a:pPr>
              <a:lnSpc>
                <a:spcPct val="100000"/>
              </a:lnSpc>
            </a:pPr>
            <a:r>
              <a:rPr lang="sv-SE" sz="2000"/>
              <a:t>Många av dina kollegor har sina skyddskläder att tacka för att skadan inte blev värre och sina skyddsglasögon att tacka för att de ser. Lämplig skyddsutrustning är idag en självklar del  av Säkerheten först. </a:t>
            </a:r>
          </a:p>
        </p:txBody>
      </p:sp>
      <p:sp>
        <p:nvSpPr>
          <p:cNvPr id="5" name="Footer Placeholder 4">
            <a:extLst>
              <a:ext uri="{FF2B5EF4-FFF2-40B4-BE49-F238E27FC236}">
                <a16:creationId xmlns:a16="http://schemas.microsoft.com/office/drawing/2014/main" id="{7E1C754F-DA04-C441-86D5-37A3F1F2DA3C}"/>
              </a:ext>
            </a:extLst>
          </p:cNvPr>
          <p:cNvSpPr>
            <a:spLocks noGrp="1"/>
          </p:cNvSpPr>
          <p:nvPr>
            <p:ph type="ftr" sz="quarter" idx="18"/>
          </p:nvPr>
        </p:nvSpPr>
        <p:spPr/>
        <p:txBody>
          <a:bodyPr/>
          <a:lstStyle/>
          <a:p>
            <a:endParaRPr lang="sv-SE"/>
          </a:p>
        </p:txBody>
      </p:sp>
      <p:sp>
        <p:nvSpPr>
          <p:cNvPr id="6" name="Slide Number Placeholder 5">
            <a:extLst>
              <a:ext uri="{FF2B5EF4-FFF2-40B4-BE49-F238E27FC236}">
                <a16:creationId xmlns:a16="http://schemas.microsoft.com/office/drawing/2014/main" id="{AB56C006-58E8-184F-91EE-5880B8238A39}"/>
              </a:ext>
            </a:extLst>
          </p:cNvPr>
          <p:cNvSpPr>
            <a:spLocks noGrp="1"/>
          </p:cNvSpPr>
          <p:nvPr>
            <p:ph type="sldNum" sz="quarter" idx="19"/>
          </p:nvPr>
        </p:nvSpPr>
        <p:spPr/>
        <p:txBody>
          <a:bodyPr/>
          <a:lstStyle/>
          <a:p>
            <a:pPr algn="l"/>
            <a:fld id="{FF0A07D5-82FF-48F1-8DEB-0B2470916748}" type="slidenum">
              <a:rPr lang="sv-SE" smtClean="0"/>
              <a:pPr algn="l"/>
              <a:t>6</a:t>
            </a:fld>
            <a:endParaRPr lang="sv-SE"/>
          </a:p>
        </p:txBody>
      </p:sp>
      <p:pic>
        <p:nvPicPr>
          <p:cNvPr id="2" name="Bildobjekt 6" descr="En bild som visar person&#10;&#10;Automatiskt genererad beskrivning">
            <a:extLst>
              <a:ext uri="{FF2B5EF4-FFF2-40B4-BE49-F238E27FC236}">
                <a16:creationId xmlns:a16="http://schemas.microsoft.com/office/drawing/2014/main" id="{D491E762-4E75-EAF7-8CFA-7A14C1930133}"/>
              </a:ext>
            </a:extLst>
          </p:cNvPr>
          <p:cNvPicPr>
            <a:picLocks noChangeAspect="1"/>
          </p:cNvPicPr>
          <p:nvPr/>
        </p:nvPicPr>
        <p:blipFill rotWithShape="1">
          <a:blip r:embed="rId2"/>
          <a:srcRect l="36216"/>
          <a:stretch/>
        </p:blipFill>
        <p:spPr>
          <a:xfrm>
            <a:off x="-1" y="0"/>
            <a:ext cx="6082211" cy="6357600"/>
          </a:xfrm>
          <a:prstGeom prst="rect">
            <a:avLst/>
          </a:prstGeom>
          <a:solidFill>
            <a:schemeClr val="bg2"/>
          </a:solidFill>
        </p:spPr>
      </p:pic>
    </p:spTree>
    <p:extLst>
      <p:ext uri="{BB962C8B-B14F-4D97-AF65-F5344CB8AC3E}">
        <p14:creationId xmlns:p14="http://schemas.microsoft.com/office/powerpoint/2010/main" val="608668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indoor, person, control panel&#10;&#10;Description automatically generated">
            <a:extLst>
              <a:ext uri="{FF2B5EF4-FFF2-40B4-BE49-F238E27FC236}">
                <a16:creationId xmlns:a16="http://schemas.microsoft.com/office/drawing/2014/main" id="{2D0A1CBB-3214-104A-820C-6F2483B8B84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8115" r="18115"/>
          <a:stretch>
            <a:fillRect/>
          </a:stretch>
        </p:blipFill>
        <p:spPr/>
      </p:pic>
      <p:sp>
        <p:nvSpPr>
          <p:cNvPr id="3" name="Title 2">
            <a:extLst>
              <a:ext uri="{FF2B5EF4-FFF2-40B4-BE49-F238E27FC236}">
                <a16:creationId xmlns:a16="http://schemas.microsoft.com/office/drawing/2014/main" id="{092129D2-6B95-9D4D-A69B-8D5DA01F1DD1}"/>
              </a:ext>
            </a:extLst>
          </p:cNvPr>
          <p:cNvSpPr>
            <a:spLocks noGrp="1"/>
          </p:cNvSpPr>
          <p:nvPr>
            <p:ph type="title"/>
          </p:nvPr>
        </p:nvSpPr>
        <p:spPr/>
        <p:txBody>
          <a:bodyPr/>
          <a:lstStyle/>
          <a:p>
            <a:r>
              <a:rPr lang="en-SE"/>
              <a:t>Säkerheten först idag</a:t>
            </a:r>
          </a:p>
        </p:txBody>
      </p:sp>
      <p:sp>
        <p:nvSpPr>
          <p:cNvPr id="4" name="Subtitle 3">
            <a:extLst>
              <a:ext uri="{FF2B5EF4-FFF2-40B4-BE49-F238E27FC236}">
                <a16:creationId xmlns:a16="http://schemas.microsoft.com/office/drawing/2014/main" id="{D2432FDA-12D6-3E48-BF39-DC3BF34B7F16}"/>
              </a:ext>
            </a:extLst>
          </p:cNvPr>
          <p:cNvSpPr>
            <a:spLocks noGrp="1"/>
          </p:cNvSpPr>
          <p:nvPr>
            <p:ph type="subTitle" idx="16"/>
          </p:nvPr>
        </p:nvSpPr>
        <p:spPr>
          <a:xfrm>
            <a:off x="6929071" y="2127108"/>
            <a:ext cx="4232915" cy="1759061"/>
          </a:xfrm>
        </p:spPr>
        <p:txBody>
          <a:bodyPr/>
          <a:lstStyle/>
          <a:p>
            <a:pPr>
              <a:lnSpc>
                <a:spcPct val="100000"/>
              </a:lnSpc>
            </a:pPr>
            <a:r>
              <a:rPr lang="sv-SE" sz="2000"/>
              <a:t>Vi har kommit långt. Oavsett var du jobbar inom LKAB är den vanligaste orsaken till olyckor att du halkar eller skadar dig när du använder verktyg. Du kanske tycker att det är bara att acceptera. </a:t>
            </a:r>
          </a:p>
          <a:p>
            <a:pPr>
              <a:lnSpc>
                <a:spcPct val="100000"/>
              </a:lnSpc>
            </a:pPr>
            <a:r>
              <a:rPr lang="sv-SE" sz="2000"/>
              <a:t>Det tycker inte LKAB. </a:t>
            </a:r>
          </a:p>
        </p:txBody>
      </p:sp>
      <p:sp>
        <p:nvSpPr>
          <p:cNvPr id="5" name="Footer Placeholder 4">
            <a:extLst>
              <a:ext uri="{FF2B5EF4-FFF2-40B4-BE49-F238E27FC236}">
                <a16:creationId xmlns:a16="http://schemas.microsoft.com/office/drawing/2014/main" id="{D6F8D1AA-0B43-A94D-91EB-BD8A7E419ECC}"/>
              </a:ext>
            </a:extLst>
          </p:cNvPr>
          <p:cNvSpPr>
            <a:spLocks noGrp="1"/>
          </p:cNvSpPr>
          <p:nvPr>
            <p:ph type="ftr" sz="quarter" idx="18"/>
          </p:nvPr>
        </p:nvSpPr>
        <p:spPr/>
        <p:txBody>
          <a:bodyPr/>
          <a:lstStyle/>
          <a:p>
            <a:endParaRPr lang="sv-SE"/>
          </a:p>
        </p:txBody>
      </p:sp>
      <p:sp>
        <p:nvSpPr>
          <p:cNvPr id="6" name="Slide Number Placeholder 5">
            <a:extLst>
              <a:ext uri="{FF2B5EF4-FFF2-40B4-BE49-F238E27FC236}">
                <a16:creationId xmlns:a16="http://schemas.microsoft.com/office/drawing/2014/main" id="{17D0FBE2-D7FC-4F47-B293-1E7925362405}"/>
              </a:ext>
            </a:extLst>
          </p:cNvPr>
          <p:cNvSpPr>
            <a:spLocks noGrp="1"/>
          </p:cNvSpPr>
          <p:nvPr>
            <p:ph type="sldNum" sz="quarter" idx="19"/>
          </p:nvPr>
        </p:nvSpPr>
        <p:spPr/>
        <p:txBody>
          <a:bodyPr/>
          <a:lstStyle/>
          <a:p>
            <a:pPr algn="l"/>
            <a:fld id="{FF0A07D5-82FF-48F1-8DEB-0B2470916748}" type="slidenum">
              <a:rPr lang="sv-SE" smtClean="0"/>
              <a:pPr algn="l"/>
              <a:t>7</a:t>
            </a:fld>
            <a:endParaRPr lang="sv-SE"/>
          </a:p>
        </p:txBody>
      </p:sp>
    </p:spTree>
    <p:extLst>
      <p:ext uri="{BB962C8B-B14F-4D97-AF65-F5344CB8AC3E}">
        <p14:creationId xmlns:p14="http://schemas.microsoft.com/office/powerpoint/2010/main" val="1737263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0BFAB17-A5BB-309A-C14F-FA2319C02FBF}"/>
              </a:ext>
            </a:extLst>
          </p:cNvPr>
          <p:cNvSpPr>
            <a:spLocks noGrp="1"/>
          </p:cNvSpPr>
          <p:nvPr>
            <p:ph type="pic" sz="quarter" idx="15"/>
          </p:nvPr>
        </p:nvSpPr>
        <p:spPr/>
      </p:sp>
      <p:sp>
        <p:nvSpPr>
          <p:cNvPr id="3" name="Title 2">
            <a:extLst>
              <a:ext uri="{FF2B5EF4-FFF2-40B4-BE49-F238E27FC236}">
                <a16:creationId xmlns:a16="http://schemas.microsoft.com/office/drawing/2014/main" id="{8EC915DD-5D07-EC4C-80AD-9140D84C7B85}"/>
              </a:ext>
            </a:extLst>
          </p:cNvPr>
          <p:cNvSpPr>
            <a:spLocks noGrp="1"/>
          </p:cNvSpPr>
          <p:nvPr>
            <p:ph type="title"/>
          </p:nvPr>
        </p:nvSpPr>
        <p:spPr/>
        <p:txBody>
          <a:bodyPr/>
          <a:lstStyle/>
          <a:p>
            <a:r>
              <a:rPr lang="en-SE"/>
              <a:t>Säkerheten först idag</a:t>
            </a:r>
          </a:p>
        </p:txBody>
      </p:sp>
      <p:sp>
        <p:nvSpPr>
          <p:cNvPr id="4" name="Subtitle 3">
            <a:extLst>
              <a:ext uri="{FF2B5EF4-FFF2-40B4-BE49-F238E27FC236}">
                <a16:creationId xmlns:a16="http://schemas.microsoft.com/office/drawing/2014/main" id="{CEFE6F91-7B1D-604E-B6A1-5E1C3190C39F}"/>
              </a:ext>
            </a:extLst>
          </p:cNvPr>
          <p:cNvSpPr>
            <a:spLocks noGrp="1"/>
          </p:cNvSpPr>
          <p:nvPr>
            <p:ph type="subTitle" idx="16"/>
          </p:nvPr>
        </p:nvSpPr>
        <p:spPr>
          <a:xfrm>
            <a:off x="6929069" y="2266394"/>
            <a:ext cx="4459655" cy="3166026"/>
          </a:xfrm>
        </p:spPr>
        <p:txBody>
          <a:bodyPr/>
          <a:lstStyle/>
          <a:p>
            <a:pPr marL="0" indent="0">
              <a:lnSpc>
                <a:spcPct val="100000"/>
              </a:lnSpc>
              <a:buNone/>
            </a:pPr>
            <a:r>
              <a:rPr lang="sv-SE" sz="2000"/>
              <a:t>Vi vill ta nästa steg och minska antalet olycksfall väsentligt. </a:t>
            </a:r>
          </a:p>
          <a:p>
            <a:pPr marL="0" indent="0">
              <a:lnSpc>
                <a:spcPct val="100000"/>
              </a:lnSpc>
              <a:buNone/>
            </a:pPr>
            <a:r>
              <a:rPr lang="sv-SE" sz="2000"/>
              <a:t>Det är en utmaning som kommer att kräva att vi slår våra kloka huvuden ihop och använder oss av den kunskap och forskning som finns att tillgå. Säkerhet påverkas av olika faktorer, där den tekniska delen sällan är den enda. Den insikten har lett till att Säkerheten först idag har ett bredare perspektiv där friskfaktorer som </a:t>
            </a:r>
            <a:r>
              <a:rPr lang="sv-SE" sz="2000" b="1">
                <a:solidFill>
                  <a:schemeClr val="accent5"/>
                </a:solidFill>
              </a:rPr>
              <a:t>hälsa, inkludering och välmående</a:t>
            </a:r>
            <a:r>
              <a:rPr lang="sv-SE" sz="2000" b="1"/>
              <a:t> </a:t>
            </a:r>
            <a:r>
              <a:rPr lang="sv-SE" sz="2000"/>
              <a:t>ingår och det finns nu mål inom alla delar.</a:t>
            </a:r>
          </a:p>
        </p:txBody>
      </p:sp>
      <p:sp>
        <p:nvSpPr>
          <p:cNvPr id="5" name="Footer Placeholder 4">
            <a:extLst>
              <a:ext uri="{FF2B5EF4-FFF2-40B4-BE49-F238E27FC236}">
                <a16:creationId xmlns:a16="http://schemas.microsoft.com/office/drawing/2014/main" id="{AFB93A18-FF00-F145-A4BA-C04DF5ECDBC9}"/>
              </a:ext>
            </a:extLst>
          </p:cNvPr>
          <p:cNvSpPr>
            <a:spLocks noGrp="1"/>
          </p:cNvSpPr>
          <p:nvPr>
            <p:ph type="ftr" sz="quarter" idx="18"/>
          </p:nvPr>
        </p:nvSpPr>
        <p:spPr/>
        <p:txBody>
          <a:bodyPr/>
          <a:lstStyle/>
          <a:p>
            <a:endParaRPr lang="sv-SE"/>
          </a:p>
        </p:txBody>
      </p:sp>
      <p:sp>
        <p:nvSpPr>
          <p:cNvPr id="6" name="Slide Number Placeholder 5">
            <a:extLst>
              <a:ext uri="{FF2B5EF4-FFF2-40B4-BE49-F238E27FC236}">
                <a16:creationId xmlns:a16="http://schemas.microsoft.com/office/drawing/2014/main" id="{C2D05162-5660-F349-B075-D72949D883A4}"/>
              </a:ext>
            </a:extLst>
          </p:cNvPr>
          <p:cNvSpPr>
            <a:spLocks noGrp="1"/>
          </p:cNvSpPr>
          <p:nvPr>
            <p:ph type="sldNum" sz="quarter" idx="19"/>
          </p:nvPr>
        </p:nvSpPr>
        <p:spPr/>
        <p:txBody>
          <a:bodyPr/>
          <a:lstStyle/>
          <a:p>
            <a:pPr algn="l"/>
            <a:fld id="{FF0A07D5-82FF-48F1-8DEB-0B2470916748}" type="slidenum">
              <a:rPr lang="sv-SE" smtClean="0"/>
              <a:pPr algn="l"/>
              <a:t>8</a:t>
            </a:fld>
            <a:endParaRPr lang="sv-SE"/>
          </a:p>
        </p:txBody>
      </p:sp>
      <p:pic>
        <p:nvPicPr>
          <p:cNvPr id="9" name="Picture 8" descr="A picture containing person, outdoor, group&#10;&#10;Description automatically generated">
            <a:extLst>
              <a:ext uri="{FF2B5EF4-FFF2-40B4-BE49-F238E27FC236}">
                <a16:creationId xmlns:a16="http://schemas.microsoft.com/office/drawing/2014/main" id="{F459697B-F433-07E8-362C-9C58BF5A5464}"/>
              </a:ext>
            </a:extLst>
          </p:cNvPr>
          <p:cNvPicPr>
            <a:picLocks noChangeAspect="1"/>
          </p:cNvPicPr>
          <p:nvPr/>
        </p:nvPicPr>
        <p:blipFill rotWithShape="1">
          <a:blip r:embed="rId2">
            <a:extLst>
              <a:ext uri="{28A0092B-C50C-407E-A947-70E740481C1C}">
                <a14:useLocalDpi xmlns:a14="http://schemas.microsoft.com/office/drawing/2010/main" val="0"/>
              </a:ext>
            </a:extLst>
          </a:blip>
          <a:srcRect l="-225" t="17744" r="225" b="13137"/>
          <a:stretch/>
        </p:blipFill>
        <p:spPr>
          <a:xfrm>
            <a:off x="-11575" y="0"/>
            <a:ext cx="6132059" cy="6357600"/>
          </a:xfrm>
          <a:prstGeom prst="rect">
            <a:avLst/>
          </a:prstGeom>
        </p:spPr>
      </p:pic>
    </p:spTree>
    <p:extLst>
      <p:ext uri="{BB962C8B-B14F-4D97-AF65-F5344CB8AC3E}">
        <p14:creationId xmlns:p14="http://schemas.microsoft.com/office/powerpoint/2010/main" val="3085945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7F4611C-B0F0-DD42-96E9-084F634210EC}"/>
              </a:ext>
            </a:extLst>
          </p:cNvPr>
          <p:cNvSpPr>
            <a:spLocks noGrp="1"/>
          </p:cNvSpPr>
          <p:nvPr>
            <p:ph type="pic" sz="quarter" idx="15"/>
          </p:nvPr>
        </p:nvSpPr>
        <p:spPr/>
      </p:sp>
      <p:sp>
        <p:nvSpPr>
          <p:cNvPr id="3" name="Content Placeholder 2">
            <a:extLst>
              <a:ext uri="{FF2B5EF4-FFF2-40B4-BE49-F238E27FC236}">
                <a16:creationId xmlns:a16="http://schemas.microsoft.com/office/drawing/2014/main" id="{366BC963-6D0C-824E-9513-D4010FEFF70E}"/>
              </a:ext>
            </a:extLst>
          </p:cNvPr>
          <p:cNvSpPr>
            <a:spLocks noGrp="1"/>
          </p:cNvSpPr>
          <p:nvPr>
            <p:ph idx="1"/>
          </p:nvPr>
        </p:nvSpPr>
        <p:spPr/>
        <p:txBody>
          <a:bodyPr>
            <a:normAutofit/>
          </a:bodyPr>
          <a:lstStyle/>
          <a:p>
            <a:pPr marL="0" indent="0">
              <a:buNone/>
            </a:pPr>
            <a:r>
              <a:rPr lang="sv-SE" sz="1900"/>
              <a:t>LKAB har satt säkerheten främst sedan 1943 och kallat det Säkerheten först sedan 2006.</a:t>
            </a:r>
          </a:p>
          <a:p>
            <a:pPr marL="0" indent="0">
              <a:buNone/>
            </a:pPr>
            <a:r>
              <a:rPr lang="sv-SE" sz="1900"/>
              <a:t>Vad menade vi då, vad menar vi nu och vad vill du att det ska innebära i framtiden?</a:t>
            </a:r>
          </a:p>
          <a:p>
            <a:pPr marL="0" indent="0">
              <a:buNone/>
            </a:pPr>
            <a:r>
              <a:rPr lang="sv-SE" sz="1900"/>
              <a:t>Idag arbetar vi för säkra sunda arbetsmiljöer där vi är säkra, trivs och mår bra.</a:t>
            </a:r>
          </a:p>
          <a:p>
            <a:pPr marL="0" indent="0">
              <a:buNone/>
            </a:pPr>
            <a:r>
              <a:rPr lang="sv-SE" sz="1900"/>
              <a:t>Vi vill ta det här tillfället att dela vad Säkerheten Först innebär på hela LKAB idag och samtidigt ge dig ett tillfälle att fundera hur du kan vara med att ta Säkerheten först till framtiden.</a:t>
            </a:r>
          </a:p>
          <a:p>
            <a:pPr marL="0" indent="0">
              <a:buNone/>
            </a:pPr>
            <a:r>
              <a:rPr lang="sv-SE" sz="1900" b="1">
                <a:solidFill>
                  <a:schemeClr val="tx2"/>
                </a:solidFill>
              </a:rPr>
              <a:t>Det börjar med dig!</a:t>
            </a:r>
          </a:p>
          <a:p>
            <a:pPr marL="0" indent="0">
              <a:buNone/>
            </a:pPr>
            <a:endParaRPr lang="sv-SE" sz="1900"/>
          </a:p>
          <a:p>
            <a:pPr marL="0" indent="0">
              <a:buNone/>
            </a:pPr>
            <a:endParaRPr lang="sv-SE" sz="1900"/>
          </a:p>
          <a:p>
            <a:pPr marL="0" indent="0">
              <a:buNone/>
            </a:pPr>
            <a:endParaRPr lang="sv-SE" sz="1900"/>
          </a:p>
          <a:p>
            <a:endParaRPr lang="en-SE" sz="1900"/>
          </a:p>
        </p:txBody>
      </p:sp>
      <p:sp>
        <p:nvSpPr>
          <p:cNvPr id="4" name="Footer Placeholder 3">
            <a:extLst>
              <a:ext uri="{FF2B5EF4-FFF2-40B4-BE49-F238E27FC236}">
                <a16:creationId xmlns:a16="http://schemas.microsoft.com/office/drawing/2014/main" id="{E6517CA4-AE3A-B64B-AABB-1B629B3C2433}"/>
              </a:ext>
            </a:extLst>
          </p:cNvPr>
          <p:cNvSpPr>
            <a:spLocks noGrp="1"/>
          </p:cNvSpPr>
          <p:nvPr>
            <p:ph type="ftr" sz="quarter" idx="17"/>
          </p:nvPr>
        </p:nvSpPr>
        <p:spPr/>
        <p:txBody>
          <a:bodyPr/>
          <a:lstStyle/>
          <a:p>
            <a:endParaRPr lang="sv-SE"/>
          </a:p>
        </p:txBody>
      </p:sp>
      <p:sp>
        <p:nvSpPr>
          <p:cNvPr id="5" name="Slide Number Placeholder 4">
            <a:extLst>
              <a:ext uri="{FF2B5EF4-FFF2-40B4-BE49-F238E27FC236}">
                <a16:creationId xmlns:a16="http://schemas.microsoft.com/office/drawing/2014/main" id="{54B38AE9-4092-0B4D-AEF9-2988F13EB3D1}"/>
              </a:ext>
            </a:extLst>
          </p:cNvPr>
          <p:cNvSpPr>
            <a:spLocks noGrp="1"/>
          </p:cNvSpPr>
          <p:nvPr>
            <p:ph type="sldNum" sz="quarter" idx="18"/>
          </p:nvPr>
        </p:nvSpPr>
        <p:spPr/>
        <p:txBody>
          <a:bodyPr/>
          <a:lstStyle/>
          <a:p>
            <a:pPr algn="l"/>
            <a:fld id="{FF0A07D5-82FF-48F1-8DEB-0B2470916748}" type="slidenum">
              <a:rPr lang="sv-SE" smtClean="0"/>
              <a:pPr algn="l"/>
              <a:t>9</a:t>
            </a:fld>
            <a:endParaRPr lang="sv-SE"/>
          </a:p>
        </p:txBody>
      </p:sp>
      <p:sp>
        <p:nvSpPr>
          <p:cNvPr id="6" name="Title 5">
            <a:extLst>
              <a:ext uri="{FF2B5EF4-FFF2-40B4-BE49-F238E27FC236}">
                <a16:creationId xmlns:a16="http://schemas.microsoft.com/office/drawing/2014/main" id="{7ECC0842-B180-EA46-B88E-AB135DE67B62}"/>
              </a:ext>
            </a:extLst>
          </p:cNvPr>
          <p:cNvSpPr>
            <a:spLocks noGrp="1"/>
          </p:cNvSpPr>
          <p:nvPr>
            <p:ph type="title"/>
          </p:nvPr>
        </p:nvSpPr>
        <p:spPr>
          <a:xfrm>
            <a:off x="803275" y="641634"/>
            <a:ext cx="4858223" cy="971550"/>
          </a:xfrm>
        </p:spPr>
        <p:txBody>
          <a:bodyPr/>
          <a:lstStyle/>
          <a:p>
            <a:r>
              <a:rPr lang="en-GB" err="1"/>
              <a:t>Säkerheten</a:t>
            </a:r>
            <a:r>
              <a:rPr lang="en-GB"/>
              <a:t> </a:t>
            </a:r>
            <a:r>
              <a:rPr lang="en-GB" err="1"/>
              <a:t>först</a:t>
            </a:r>
            <a:r>
              <a:rPr lang="en-GB"/>
              <a:t> – </a:t>
            </a:r>
            <a:br>
              <a:rPr lang="en-GB"/>
            </a:br>
            <a:r>
              <a:rPr lang="en-GB" err="1"/>
              <a:t>Då</a:t>
            </a:r>
            <a:r>
              <a:rPr lang="en-GB"/>
              <a:t> nu </a:t>
            </a:r>
            <a:r>
              <a:rPr lang="en-GB" err="1"/>
              <a:t>och</a:t>
            </a:r>
            <a:r>
              <a:rPr lang="en-GB"/>
              <a:t> </a:t>
            </a:r>
            <a:r>
              <a:rPr lang="en-GB" err="1"/>
              <a:t>i</a:t>
            </a:r>
            <a:r>
              <a:rPr lang="en-GB"/>
              <a:t> </a:t>
            </a:r>
            <a:r>
              <a:rPr lang="en-GB" err="1"/>
              <a:t>framtiden</a:t>
            </a:r>
            <a:endParaRPr lang="en-SE"/>
          </a:p>
        </p:txBody>
      </p:sp>
      <p:pic>
        <p:nvPicPr>
          <p:cNvPr id="7" name="Bildobjekt 8" descr="En bild som visar person, utomhus&#10;&#10;Automatiskt genererad beskrivning">
            <a:extLst>
              <a:ext uri="{FF2B5EF4-FFF2-40B4-BE49-F238E27FC236}">
                <a16:creationId xmlns:a16="http://schemas.microsoft.com/office/drawing/2014/main" id="{C1EEB53E-1AC8-F442-855C-7C8C0988BAEE}"/>
              </a:ext>
            </a:extLst>
          </p:cNvPr>
          <p:cNvPicPr>
            <a:picLocks noChangeAspect="1"/>
          </p:cNvPicPr>
          <p:nvPr/>
        </p:nvPicPr>
        <p:blipFill rotWithShape="1">
          <a:blip r:embed="rId2"/>
          <a:srcRect l="22471" t="5776" r="17252"/>
          <a:stretch/>
        </p:blipFill>
        <p:spPr>
          <a:xfrm>
            <a:off x="6109789" y="0"/>
            <a:ext cx="6082211" cy="6357600"/>
          </a:xfrm>
          <a:prstGeom prst="rect">
            <a:avLst/>
          </a:prstGeom>
        </p:spPr>
      </p:pic>
    </p:spTree>
    <p:extLst>
      <p:ext uri="{BB962C8B-B14F-4D97-AF65-F5344CB8AC3E}">
        <p14:creationId xmlns:p14="http://schemas.microsoft.com/office/powerpoint/2010/main" val="24247303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LANGUAGETEXTBOX" val="Sv"/>
</p:tagLst>
</file>

<file path=ppt/theme/theme1.xml><?xml version="1.0" encoding="utf-8"?>
<a:theme xmlns:a="http://schemas.openxmlformats.org/drawingml/2006/main" name="LKAB">
  <a:themeElements>
    <a:clrScheme name="LKAB">
      <a:dk1>
        <a:sysClr val="windowText" lastClr="000000"/>
      </a:dk1>
      <a:lt1>
        <a:sysClr val="window" lastClr="FFFFFF"/>
      </a:lt1>
      <a:dk2>
        <a:srgbClr val="001E32"/>
      </a:dk2>
      <a:lt2>
        <a:srgbClr val="F5F5F0"/>
      </a:lt2>
      <a:accent1>
        <a:srgbClr val="004369"/>
      </a:accent1>
      <a:accent2>
        <a:srgbClr val="28C3FF"/>
      </a:accent2>
      <a:accent3>
        <a:srgbClr val="2DDC87"/>
      </a:accent3>
      <a:accent4>
        <a:srgbClr val="0084C9"/>
      </a:accent4>
      <a:accent5>
        <a:srgbClr val="FFDCE1"/>
      </a:accent5>
      <a:accent6>
        <a:srgbClr val="D7D7C8"/>
      </a:accent6>
      <a:hlink>
        <a:srgbClr val="000000"/>
      </a:hlink>
      <a:folHlink>
        <a:srgbClr val="000000"/>
      </a:folHlink>
    </a:clrScheme>
    <a:fontScheme name="LKAB">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LKAB.potx" id="{E61A61C5-CBB9-4181-A842-3379C4FF2FE4}" vid="{976189B8-0F01-4CA1-91C5-7998F7D681B2}"/>
    </a:ext>
  </a:extLst>
</a:theme>
</file>

<file path=ppt/theme/theme2.xml><?xml version="1.0" encoding="utf-8"?>
<a:theme xmlns:a="http://schemas.openxmlformats.org/drawingml/2006/main" name="Office Theme">
  <a:themeElements>
    <a:clrScheme name="LKAB">
      <a:dk1>
        <a:sysClr val="windowText" lastClr="000000"/>
      </a:dk1>
      <a:lt1>
        <a:sysClr val="window" lastClr="FFFFFF"/>
      </a:lt1>
      <a:dk2>
        <a:srgbClr val="001E32"/>
      </a:dk2>
      <a:lt2>
        <a:srgbClr val="F5F5F0"/>
      </a:lt2>
      <a:accent1>
        <a:srgbClr val="004369"/>
      </a:accent1>
      <a:accent2>
        <a:srgbClr val="28C3FF"/>
      </a:accent2>
      <a:accent3>
        <a:srgbClr val="2DDC87"/>
      </a:accent3>
      <a:accent4>
        <a:srgbClr val="0084C9"/>
      </a:accent4>
      <a:accent5>
        <a:srgbClr val="FFDCE1"/>
      </a:accent5>
      <a:accent6>
        <a:srgbClr val="D7D7C8"/>
      </a:accent6>
      <a:hlink>
        <a:srgbClr val="000000"/>
      </a:hlink>
      <a:folHlink>
        <a:srgbClr val="000000"/>
      </a:folHlink>
    </a:clrScheme>
    <a:fontScheme name="LKAB">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LKAB">
      <a:dk1>
        <a:sysClr val="windowText" lastClr="000000"/>
      </a:dk1>
      <a:lt1>
        <a:sysClr val="window" lastClr="FFFFFF"/>
      </a:lt1>
      <a:dk2>
        <a:srgbClr val="001E32"/>
      </a:dk2>
      <a:lt2>
        <a:srgbClr val="F5F5F0"/>
      </a:lt2>
      <a:accent1>
        <a:srgbClr val="004369"/>
      </a:accent1>
      <a:accent2>
        <a:srgbClr val="28C3FF"/>
      </a:accent2>
      <a:accent3>
        <a:srgbClr val="2DDC87"/>
      </a:accent3>
      <a:accent4>
        <a:srgbClr val="0084C9"/>
      </a:accent4>
      <a:accent5>
        <a:srgbClr val="FFDCE1"/>
      </a:accent5>
      <a:accent6>
        <a:srgbClr val="D7D7C8"/>
      </a:accent6>
      <a:hlink>
        <a:srgbClr val="000000"/>
      </a:hlink>
      <a:folHlink>
        <a:srgbClr val="000000"/>
      </a:folHlink>
    </a:clrScheme>
    <a:fontScheme name="LKAB">
      <a:majorFont>
        <a:latin typeface="Titillium Web"/>
        <a:ea typeface=""/>
        <a:cs typeface=""/>
      </a:majorFont>
      <a:minorFont>
        <a:latin typeface="Titillium We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969CA1073F4E34B97B246C7A2A2BE8C" ma:contentTypeVersion="13" ma:contentTypeDescription="Skapa ett nytt dokument." ma:contentTypeScope="" ma:versionID="5e6552da1ce4fa72ac134c2178294195">
  <xsd:schema xmlns:xsd="http://www.w3.org/2001/XMLSchema" xmlns:xs="http://www.w3.org/2001/XMLSchema" xmlns:p="http://schemas.microsoft.com/office/2006/metadata/properties" xmlns:ns2="9b6b281a-2534-45da-a5e3-3bc1534c01ee" xmlns:ns3="2dc5b8e1-e567-4c41-8f22-924bdc151f98" targetNamespace="http://schemas.microsoft.com/office/2006/metadata/properties" ma:root="true" ma:fieldsID="79ad5da551f05c5204b867601f280728" ns2:_="" ns3:_="">
    <xsd:import namespace="9b6b281a-2534-45da-a5e3-3bc1534c01ee"/>
    <xsd:import namespace="2dc5b8e1-e567-4c41-8f22-924bdc151f9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6b281a-2534-45da-a5e3-3bc1534c01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markeringar" ma:readOnly="false" ma:fieldId="{5cf76f15-5ced-4ddc-b409-7134ff3c332f}" ma:taxonomyMulti="true" ma:sspId="9611ab5a-c3df-4c69-909f-4ec0ce574e7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c5b8e1-e567-4c41-8f22-924bdc151f9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d16da56-5a28-4453-9f73-544319ef191c}" ma:internalName="TaxCatchAll" ma:showField="CatchAllData" ma:web="2dc5b8e1-e567-4c41-8f22-924bdc151f98">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dc5b8e1-e567-4c41-8f22-924bdc151f98" xsi:nil="true"/>
    <lcf76f155ced4ddcb4097134ff3c332f xmlns="9b6b281a-2534-45da-a5e3-3bc1534c01ee">
      <Terms xmlns="http://schemas.microsoft.com/office/infopath/2007/PartnerControls"/>
    </lcf76f155ced4ddcb4097134ff3c332f>
    <SharedWithUsers xmlns="2dc5b8e1-e567-4c41-8f22-924bdc151f98">
      <UserInfo>
        <DisplayName>Jennifer McGlade</DisplayName>
        <AccountId>40</AccountId>
        <AccountType/>
      </UserInfo>
      <UserInfo>
        <DisplayName>Pia Lindström</DisplayName>
        <AccountId>51</AccountId>
        <AccountType/>
      </UserInfo>
      <UserInfo>
        <DisplayName>Mikael Westerlund</DisplayName>
        <AccountId>53</AccountId>
        <AccountType/>
      </UserInfo>
      <UserInfo>
        <DisplayName>Malin Fors</DisplayName>
        <AccountId>54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306521-063C-474F-90DA-A5D3A7BE482F}"/>
</file>

<file path=customXml/itemProps2.xml><?xml version="1.0" encoding="utf-8"?>
<ds:datastoreItem xmlns:ds="http://schemas.openxmlformats.org/officeDocument/2006/customXml" ds:itemID="{912FE7D6-A4E6-49B9-9B60-4C3E01350A16}">
  <ds:schemaRefs>
    <ds:schemaRef ds:uri="2dc5b8e1-e567-4c41-8f22-924bdc151f98"/>
    <ds:schemaRef ds:uri="9b6b281a-2534-45da-a5e3-3bc1534c01e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23DDA79-AE21-4FB7-95BB-8B698DC6F0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LKAB</Template>
  <Application>Microsoft Office PowerPoint</Application>
  <PresentationFormat>Widescreen</PresentationFormat>
  <Slides>40</Slides>
  <Notes>13</Notes>
  <HiddenSlides>1</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LKAB</vt:lpstr>
      <vt:lpstr>Till dig som ska hålla presentationen</vt:lpstr>
      <vt:lpstr>Säkerheten först –  Det börjar med dig! </vt:lpstr>
      <vt:lpstr>Säkerheten först!</vt:lpstr>
      <vt:lpstr>PowerPoint Presentation</vt:lpstr>
      <vt:lpstr>Säkerheten först. </vt:lpstr>
      <vt:lpstr>Säkerheten först idag</vt:lpstr>
      <vt:lpstr>Säkerheten först idag</vt:lpstr>
      <vt:lpstr>Säkerheten först idag</vt:lpstr>
      <vt:lpstr>Säkerheten först –  Då nu och i framtiden</vt:lpstr>
      <vt:lpstr>Resultatet av  Säkerheten först </vt:lpstr>
      <vt:lpstr>PowerPoint Presentation</vt:lpstr>
      <vt:lpstr>Gemensamma mål för  Säkerheten först. </vt:lpstr>
      <vt:lpstr>Strategiska mål inom Säkerheten först</vt:lpstr>
      <vt:lpstr>Strategiska mål inom Säkerheten först</vt:lpstr>
      <vt:lpstr>Säker och sund arbetsmiljö</vt:lpstr>
      <vt:lpstr>Säker och sund arbetsmiljö</vt:lpstr>
      <vt:lpstr>Enkät för delområdena Inkludering och Välmående</vt:lpstr>
      <vt:lpstr>Arbetsmiljöindex -Innebörd, dialog och reflektion</vt:lpstr>
      <vt:lpstr> Genom att vara engagerade, innovativa och ansvarsfulla säkerställer vi en säker och hälsosam arbetsmiljö på alla våra arbetsplatser.  Vi kommer att fokusera på fyra delområden, som alla är avgörande för att utveckla en säker och hälsosam arbetsplats:</vt:lpstr>
      <vt:lpstr>Säkerhet</vt:lpstr>
      <vt:lpstr>Säkerhet – Det börjar med mig</vt:lpstr>
      <vt:lpstr>PowerPoint Presentation</vt:lpstr>
      <vt:lpstr>Hälsa – Det börjar med oss</vt:lpstr>
      <vt:lpstr>PowerPoint Presentation</vt:lpstr>
      <vt:lpstr>Inkludering – Det börjar med mig</vt:lpstr>
      <vt:lpstr>PowerPoint Presentation</vt:lpstr>
      <vt:lpstr>Välmående – Det börjar med mig</vt:lpstr>
      <vt:lpstr>De gyllene reglerna</vt:lpstr>
      <vt:lpstr>De sex gyllene reglerna</vt:lpstr>
      <vt:lpstr>Det börjar med mig –  Hur se din motivering för Säkerheten först ut? </vt:lpstr>
      <vt:lpstr>Införande av Gyllene regler i hela koncernen</vt:lpstr>
      <vt:lpstr>Viktiga delar i Säkerheten först. Avsnittet innehåller nedkortade delar ur koncernriktlinjen </vt:lpstr>
      <vt:lpstr>Basen i LKABs arbetsmiljöarbete</vt:lpstr>
      <vt:lpstr>Lag och styrning</vt:lpstr>
      <vt:lpstr>Riskhantering</vt:lpstr>
      <vt:lpstr>Leverantörer</vt:lpstr>
      <vt:lpstr>Sanktionssystem för allas säkerhet</vt:lpstr>
      <vt:lpstr>Avslutning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Arbetsmiljö</dc:title>
  <dc:creator>Moa Karlsson</dc:creator>
  <cp:revision>1</cp:revision>
  <cp:lastPrinted>2022-05-19T07:19:07Z</cp:lastPrinted>
  <dcterms:created xsi:type="dcterms:W3CDTF">2021-10-31T14:10:50Z</dcterms:created>
  <dcterms:modified xsi:type="dcterms:W3CDTF">2023-02-20T15:12:13Z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0x0101001969CA1073F4E34B97B246C7A2A2BE8C</vt:lpwstr>
  </property>
  <property fmtid="{D5CDD505-2E9C-101B-9397-08002B2CF9AE}" pid="3" name="MediaServiceImageTags">
    <vt:lpwstr/>
  </property>
  <property fmtid="{D5CDD505-2E9C-101B-9397-08002B2CF9AE}" pid="4" name="DWTaxonomyDocumentType">
    <vt:lpwstr/>
  </property>
  <property fmtid="{D5CDD505-2E9C-101B-9397-08002B2CF9AE}" pid="5" name="Order">
    <vt:r8>1100</vt:r8>
  </property>
  <property fmtid="{D5CDD505-2E9C-101B-9397-08002B2CF9AE}" pid="6" name="xd_Signature">
    <vt:bool>false</vt:bool>
  </property>
  <property fmtid="{D5CDD505-2E9C-101B-9397-08002B2CF9AE}" pid="7" name="xd_ProgID">
    <vt:lpwstr/>
  </property>
  <property fmtid="{D5CDD505-2E9C-101B-9397-08002B2CF9AE}" pid="8" name="_ExtendedDescription">
    <vt:lpwstr/>
  </property>
  <property fmtid="{D5CDD505-2E9C-101B-9397-08002B2CF9AE}" pid="9" name="TriggerFlowInfo">
    <vt:lpwstr/>
  </property>
  <property fmtid="{D5CDD505-2E9C-101B-9397-08002B2CF9AE}" pid="10" name="ComplianceAssetId">
    <vt:lpwstr/>
  </property>
  <property fmtid="{D5CDD505-2E9C-101B-9397-08002B2CF9AE}" pid="11" name="TemplateUrl">
    <vt:lpwstr/>
  </property>
  <property fmtid="{D5CDD505-2E9C-101B-9397-08002B2CF9AE}" pid="12" name="b89223313b284f2a879bf9c1e2dff829">
    <vt:lpwstr/>
  </property>
  <property fmtid="{D5CDD505-2E9C-101B-9397-08002B2CF9AE}" pid="13" name="lcf76f155ced4ddcb4097134ff3c332f">
    <vt:lpwstr/>
  </property>
  <property fmtid="{D5CDD505-2E9C-101B-9397-08002B2CF9AE}" pid="14" name="DocumentKeywords">
    <vt:lpwstr/>
  </property>
  <property fmtid="{D5CDD505-2E9C-101B-9397-08002B2CF9AE}" pid="15" name="SharedWithUsers">
    <vt:lpwstr>395;#Petra Åhl;#384;#Johan Larsson;#98;#Moa Karlsson;#40;#Stina Eriksson;#81;#Lisa Rapp;#407;#Malin Fors;#96;#Mikael Westerlund;#105;#Sara Blix</vt:lpwstr>
  </property>
</Properties>
</file>